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bookmarkIdSeed="3">
  <p:sldMasterIdLst>
    <p:sldMasterId id="2147484143" r:id="rId1"/>
    <p:sldMasterId id="2147483808" r:id="rId2"/>
    <p:sldMasterId id="2147484150" r:id="rId3"/>
  </p:sldMasterIdLst>
  <p:notesMasterIdLst>
    <p:notesMasterId r:id="rId20"/>
  </p:notesMasterIdLst>
  <p:handoutMasterIdLst>
    <p:handoutMasterId r:id="rId21"/>
  </p:handoutMasterIdLst>
  <p:sldIdLst>
    <p:sldId id="1897" r:id="rId4"/>
    <p:sldId id="2173" r:id="rId5"/>
    <p:sldId id="2175" r:id="rId6"/>
    <p:sldId id="2201" r:id="rId7"/>
    <p:sldId id="2207" r:id="rId8"/>
    <p:sldId id="2152" r:id="rId9"/>
    <p:sldId id="2198" r:id="rId10"/>
    <p:sldId id="2199" r:id="rId11"/>
    <p:sldId id="2153" r:id="rId12"/>
    <p:sldId id="2155" r:id="rId13"/>
    <p:sldId id="2202" r:id="rId14"/>
    <p:sldId id="2216" r:id="rId15"/>
    <p:sldId id="2170" r:id="rId16"/>
    <p:sldId id="2157" r:id="rId17"/>
    <p:sldId id="2217" r:id="rId18"/>
    <p:sldId id="2132" r:id="rId19"/>
  </p:sldIdLst>
  <p:sldSz cx="9144000" cy="5143500" type="screen16x9"/>
  <p:notesSz cx="6797675"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521415D9-36F7-43E2-AB2F-B90AF26B5E84}">
      <p14:sectionLst xmlns:p14="http://schemas.microsoft.com/office/powerpoint/2010/main">
        <p14:section name="Default Section" id="{92AC7A1B-D00F-415D-BBA5-D76FB6B89FDE}">
          <p14:sldIdLst>
            <p14:sldId id="1897"/>
            <p14:sldId id="2173"/>
            <p14:sldId id="2175"/>
            <p14:sldId id="2201"/>
            <p14:sldId id="2207"/>
            <p14:sldId id="2152"/>
            <p14:sldId id="2198"/>
            <p14:sldId id="2199"/>
            <p14:sldId id="2153"/>
            <p14:sldId id="2155"/>
            <p14:sldId id="2202"/>
            <p14:sldId id="2216"/>
            <p14:sldId id="2170"/>
            <p14:sldId id="2157"/>
            <p14:sldId id="2217"/>
            <p14:sldId id="2132"/>
          </p14:sldIdLst>
        </p14:section>
      </p14:sectionLst>
    </p:ext>
    <p:ext uri="{EFAFB233-063F-42B5-8137-9DF3F51BA10A}">
      <p15:sldGuideLst xmlns:p15="http://schemas.microsoft.com/office/powerpoint/2012/main">
        <p15:guide id="3" orient="horz" pos="3049" userDrawn="1">
          <p15:clr>
            <a:srgbClr val="A4A3A4"/>
          </p15:clr>
        </p15:guide>
        <p15:guide id="4" orient="horz" pos="418" userDrawn="1">
          <p15:clr>
            <a:srgbClr val="A4A3A4"/>
          </p15:clr>
        </p15:guide>
        <p15:guide id="5" orient="horz" pos="1620" userDrawn="1">
          <p15:clr>
            <a:srgbClr val="A4A3A4"/>
          </p15:clr>
        </p15:guide>
        <p15:guide id="7" pos="5511" userDrawn="1">
          <p15:clr>
            <a:srgbClr val="A4A3A4"/>
          </p15:clr>
        </p15:guide>
        <p15:guide id="8" pos="249" userDrawn="1">
          <p15:clr>
            <a:srgbClr val="A4A3A4"/>
          </p15:clr>
        </p15:guide>
        <p15:guide id="9" pos="2880">
          <p15:clr>
            <a:srgbClr val="A4A3A4"/>
          </p15:clr>
        </p15:guide>
        <p15:guide id="10" pos="2789" userDrawn="1">
          <p15:clr>
            <a:srgbClr val="A4A3A4"/>
          </p15:clr>
        </p15:guide>
        <p15:guide id="11" pos="2971"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80022461" initials="l" lastIdx="1" clrIdx="0"/>
  <p:cmAuthor id="1" name="Xieliangjian" initials="X" lastIdx="13" clrIdx="1"/>
  <p:cmAuthor id="2" name="Huawei, Ulrich Kleber" initials="UK2" lastIdx="6" clrIdx="2"/>
  <p:cmAuthor id="3" name="A00900177" initials="AsM" lastIdx="2" clrIdx="3"/>
  <p:cmAuthor id="4" name="Kurt Garloff" initials="KG" lastIdx="5" clrIdx="4"/>
  <p:cmAuthor id="5" name="g00262275" initials="gpb"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900"/>
    <a:srgbClr val="FC9E20"/>
    <a:srgbClr val="D20000"/>
    <a:srgbClr val="6699FF"/>
    <a:srgbClr val="C00000"/>
    <a:srgbClr val="236B9E"/>
    <a:srgbClr val="C41319"/>
    <a:srgbClr val="08BCF3"/>
    <a:srgbClr val="CC2A59"/>
    <a:srgbClr val="FA63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46" autoAdjust="0"/>
    <p:restoredTop sz="97263" autoAdjust="0"/>
  </p:normalViewPr>
  <p:slideViewPr>
    <p:cSldViewPr snapToGrid="0" showGuides="1">
      <p:cViewPr varScale="1">
        <p:scale>
          <a:sx n="198" d="100"/>
          <a:sy n="198" d="100"/>
        </p:scale>
        <p:origin x="534" y="144"/>
      </p:cViewPr>
      <p:guideLst>
        <p:guide orient="horz" pos="3049"/>
        <p:guide orient="horz" pos="418"/>
        <p:guide orient="horz" pos="1620"/>
        <p:guide pos="5511"/>
        <p:guide pos="249"/>
        <p:guide pos="2880"/>
        <p:guide pos="2789"/>
        <p:guide pos="2971"/>
      </p:guideLst>
    </p:cSldViewPr>
  </p:slideViewPr>
  <p:notesTextViewPr>
    <p:cViewPr>
      <p:scale>
        <a:sx n="3" d="2"/>
        <a:sy n="3" d="2"/>
      </p:scale>
      <p:origin x="0" y="0"/>
    </p:cViewPr>
  </p:notesTextViewPr>
  <p:sorterViewPr>
    <p:cViewPr>
      <p:scale>
        <a:sx n="100" d="100"/>
        <a:sy n="100" d="100"/>
      </p:scale>
      <p:origin x="0" y="-11275"/>
    </p:cViewPr>
  </p:sorterViewPr>
  <p:notesViewPr>
    <p:cSldViewPr snapToGrid="0" showGuides="1">
      <p:cViewPr varScale="1">
        <p:scale>
          <a:sx n="70" d="100"/>
          <a:sy n="70" d="100"/>
        </p:scale>
        <p:origin x="-1638" y="-108"/>
      </p:cViewPr>
      <p:guideLst>
        <p:guide orient="horz" pos="3110"/>
        <p:guide pos="2141"/>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1" y="0"/>
            <a:ext cx="2945659" cy="493633"/>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0444" y="0"/>
            <a:ext cx="2945659" cy="493633"/>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5956AC1B-3849-468B-B3D6-71D2EAC0CF70}" type="datetimeFigureOut">
              <a:rPr lang="zh-CN" altLang="en-US"/>
              <a:pPr>
                <a:defRPr/>
              </a:pPr>
              <a:t>2024/7/5</a:t>
            </a:fld>
            <a:endParaRPr lang="en-US" altLang="zh-CN" dirty="0"/>
          </a:p>
        </p:txBody>
      </p:sp>
      <p:sp>
        <p:nvSpPr>
          <p:cNvPr id="227332" name="Rectangle 4"/>
          <p:cNvSpPr>
            <a:spLocks noGrp="1" noChangeArrowheads="1"/>
          </p:cNvSpPr>
          <p:nvPr>
            <p:ph type="ftr" sz="quarter" idx="2"/>
          </p:nvPr>
        </p:nvSpPr>
        <p:spPr bwMode="auto">
          <a:xfrm>
            <a:off x="1" y="9377316"/>
            <a:ext cx="2945659" cy="49363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p>
        </p:txBody>
      </p:sp>
      <p:sp>
        <p:nvSpPr>
          <p:cNvPr id="227333" name="Rectangle 5"/>
          <p:cNvSpPr>
            <a:spLocks noGrp="1" noChangeArrowheads="1"/>
          </p:cNvSpPr>
          <p:nvPr>
            <p:ph type="sldNum" sz="quarter" idx="3"/>
          </p:nvPr>
        </p:nvSpPr>
        <p:spPr bwMode="auto">
          <a:xfrm>
            <a:off x="3850444" y="9377316"/>
            <a:ext cx="2945659" cy="49363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B30A5575-028F-456A-AFEC-97C97239BC48}" type="slidenum">
              <a:rPr lang="zh-CN" altLang="en-US"/>
              <a:pPr>
                <a:defRPr/>
              </a:pPr>
              <a:t>‹#›</a:t>
            </a:fld>
            <a:endParaRPr lang="en-US" altLang="zh-CN" dirty="0"/>
          </a:p>
        </p:txBody>
      </p:sp>
    </p:spTree>
    <p:extLst>
      <p:ext uri="{BB962C8B-B14F-4D97-AF65-F5344CB8AC3E}">
        <p14:creationId xmlns:p14="http://schemas.microsoft.com/office/powerpoint/2010/main" val="1496442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1" y="0"/>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29699" name="Rectangle 3"/>
          <p:cNvSpPr>
            <a:spLocks noGrp="1" noChangeArrowheads="1"/>
          </p:cNvSpPr>
          <p:nvPr>
            <p:ph type="dt" idx="1"/>
          </p:nvPr>
        </p:nvSpPr>
        <p:spPr bwMode="auto">
          <a:xfrm>
            <a:off x="3850444" y="0"/>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CF01BC75-03AA-4997-A092-C90D85226FF4}" type="datetimeFigureOut">
              <a:rPr lang="zh-CN" altLang="en-US"/>
              <a:pPr/>
              <a:t>2024/7/5</a:t>
            </a:fld>
            <a:endParaRPr lang="en-US" altLang="zh-CN" dirty="0"/>
          </a:p>
        </p:txBody>
      </p:sp>
      <p:sp>
        <p:nvSpPr>
          <p:cNvPr id="29700" name="Rectangle 4"/>
          <p:cNvSpPr>
            <a:spLocks noGrp="1" noRot="1" noChangeAspect="1" noChangeArrowheads="1" noTextEdit="1"/>
          </p:cNvSpPr>
          <p:nvPr>
            <p:ph type="sldImg" idx="2"/>
          </p:nvPr>
        </p:nvSpPr>
        <p:spPr bwMode="auto">
          <a:xfrm>
            <a:off x="106363" y="739775"/>
            <a:ext cx="6584950" cy="370363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9701" name="Rectangle 5"/>
          <p:cNvSpPr>
            <a:spLocks noGrp="1" noChangeArrowheads="1"/>
          </p:cNvSpPr>
          <p:nvPr>
            <p:ph type="body" sz="quarter" idx="3"/>
          </p:nvPr>
        </p:nvSpPr>
        <p:spPr bwMode="auto">
          <a:xfrm>
            <a:off x="679768" y="4689515"/>
            <a:ext cx="5438140" cy="4442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9702" name="Rectangle 6"/>
          <p:cNvSpPr>
            <a:spLocks noGrp="1" noChangeArrowheads="1"/>
          </p:cNvSpPr>
          <p:nvPr>
            <p:ph type="ftr" sz="quarter" idx="4"/>
          </p:nvPr>
        </p:nvSpPr>
        <p:spPr bwMode="auto">
          <a:xfrm>
            <a:off x="1" y="9377316"/>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zh-CN" dirty="0"/>
          </a:p>
        </p:txBody>
      </p:sp>
      <p:sp>
        <p:nvSpPr>
          <p:cNvPr id="29703" name="Rectangle 7"/>
          <p:cNvSpPr>
            <a:spLocks noGrp="1" noChangeArrowheads="1"/>
          </p:cNvSpPr>
          <p:nvPr>
            <p:ph type="sldNum" sz="quarter" idx="5"/>
          </p:nvPr>
        </p:nvSpPr>
        <p:spPr bwMode="auto">
          <a:xfrm>
            <a:off x="3850444" y="9377316"/>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E3D1208B-ABB5-48F0-93EC-79B837E3F925}" type="slidenum">
              <a:rPr lang="zh-CN" altLang="en-US"/>
              <a:pPr/>
              <a:t>‹#›</a:t>
            </a:fld>
            <a:endParaRPr lang="en-US" altLang="zh-CN" dirty="0"/>
          </a:p>
        </p:txBody>
      </p:sp>
    </p:spTree>
    <p:extLst>
      <p:ext uri="{BB962C8B-B14F-4D97-AF65-F5344CB8AC3E}">
        <p14:creationId xmlns:p14="http://schemas.microsoft.com/office/powerpoint/2010/main" val="371123565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3965501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3873883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3986358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3313543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2892917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2093128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2575632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441238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573167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3528293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85133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125456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328457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plor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5888054" y="1598027"/>
            <a:ext cx="525774" cy="53824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sp>
        <p:nvSpPr>
          <p:cNvPr id="4" name="Title 3"/>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1" hasCustomPrompt="1"/>
          </p:nvPr>
        </p:nvSpPr>
        <p:spPr>
          <a:xfrm>
            <a:off x="404842" y="1604261"/>
            <a:ext cx="5316445" cy="1040798"/>
          </a:xfrm>
        </p:spPr>
        <p:txBody>
          <a:bodyPr/>
          <a:lstStyle>
            <a:lvl1pPr>
              <a:defRPr/>
            </a:lvl1pPr>
            <a:lvl2pPr>
              <a:defRPr/>
            </a:lvl2pPr>
            <a:lvl3pPr>
              <a:defRPr/>
            </a:lvl3pPr>
            <a:lvl4pPr>
              <a:defRPr/>
            </a:lvl4pPr>
            <a:lvl5pPr>
              <a:defRPr/>
            </a:lvl5pPr>
          </a:lstStyle>
          <a:p>
            <a:pPr lvl="0"/>
            <a:r>
              <a:rPr lang="en-US" dirty="0"/>
              <a:t>Author:</a:t>
            </a:r>
          </a:p>
          <a:p>
            <a:pPr lvl="1"/>
            <a:r>
              <a:rPr lang="en-US" dirty="0"/>
              <a:t>Department:</a:t>
            </a:r>
          </a:p>
          <a:p>
            <a:pPr lvl="2"/>
            <a:r>
              <a:rPr lang="en-US" dirty="0"/>
              <a:t>Date:</a:t>
            </a:r>
          </a:p>
          <a:p>
            <a:pPr lvl="3"/>
            <a:r>
              <a:rPr lang="en-US" dirty="0"/>
              <a:t>Subject:</a:t>
            </a:r>
          </a:p>
          <a:p>
            <a:pPr lvl="4"/>
            <a:r>
              <a:rPr lang="en-US" dirty="0"/>
              <a:t>Sub-Item:</a:t>
            </a:r>
          </a:p>
        </p:txBody>
      </p:sp>
      <p:sp>
        <p:nvSpPr>
          <p:cNvPr id="13" name="Footer Placeholder 12"/>
          <p:cNvSpPr>
            <a:spLocks noGrp="1"/>
          </p:cNvSpPr>
          <p:nvPr>
            <p:ph type="ftr" sz="quarter" idx="12"/>
          </p:nvPr>
        </p:nvSpPr>
        <p:spPr>
          <a:xfrm>
            <a:off x="404842" y="4439578"/>
            <a:ext cx="3086085" cy="273844"/>
          </a:xfrm>
          <a:prstGeom prst="rect">
            <a:avLst/>
          </a:prstGeom>
        </p:spPr>
        <p:txBody>
          <a:bodyPr/>
          <a:lstStyle/>
          <a:p>
            <a:r>
              <a:rPr lang="en-US"/>
              <a:t>Security Level: Confidential under NDA</a:t>
            </a:r>
            <a:endParaRPr lang="en-US" dirty="0"/>
          </a:p>
        </p:txBody>
      </p:sp>
    </p:spTree>
    <p:extLst>
      <p:ext uri="{BB962C8B-B14F-4D97-AF65-F5344CB8AC3E}">
        <p14:creationId xmlns:p14="http://schemas.microsoft.com/office/powerpoint/2010/main" val="4150640866"/>
      </p:ext>
    </p:extLst>
  </p:cSld>
  <p:clrMapOvr>
    <a:masterClrMapping/>
  </p:clrMapOvr>
  <p:extLst mod="1">
    <p:ext uri="{DCECCB84-F9BA-43D5-87BE-67443E8EF086}">
      <p15:sldGuideLst xmlns:p15="http://schemas.microsoft.com/office/powerpoint/2012/main">
        <p15:guide id="1" orient="horz" pos="341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8" name="标题 1"/>
          <p:cNvSpPr>
            <a:spLocks noGrp="1"/>
          </p:cNvSpPr>
          <p:nvPr>
            <p:ph type="title" hasCustomPrompt="1"/>
          </p:nvPr>
        </p:nvSpPr>
        <p:spPr>
          <a:xfrm>
            <a:off x="395287" y="-2381"/>
            <a:ext cx="8372609" cy="552450"/>
          </a:xfrm>
          <a:prstGeom prst="rect">
            <a:avLst/>
          </a:prstGeom>
          <a:ln>
            <a:noFill/>
          </a:ln>
        </p:spPr>
        <p:txBody>
          <a:bodyPr anchor="b"/>
          <a:lstStyle>
            <a:lvl1pPr>
              <a:defRPr sz="1400">
                <a:latin typeface="Arial" panose="020B0604020202020204" pitchFamily="34" charset="0"/>
                <a:cs typeface="Arial" panose="020B0604020202020204" pitchFamily="34" charset="0"/>
              </a:defRPr>
            </a:lvl1pPr>
          </a:lstStyle>
          <a:p>
            <a:r>
              <a:rPr lang="en-US" altLang="zh-CN" dirty="0"/>
              <a:t>Title</a:t>
            </a:r>
            <a:br>
              <a:rPr lang="en-US" altLang="zh-CN" dirty="0"/>
            </a:br>
            <a:r>
              <a:rPr lang="en-US" altLang="zh-CN" dirty="0"/>
              <a:t>Subtitle</a:t>
            </a:r>
            <a:endParaRPr lang="zh-CN" altLang="en-US" dirty="0"/>
          </a:p>
        </p:txBody>
      </p:sp>
      <p:cxnSp>
        <p:nvCxnSpPr>
          <p:cNvPr id="9" name="Straight Connector 8"/>
          <p:cNvCxnSpPr/>
          <p:nvPr userDrawn="1"/>
        </p:nvCxnSpPr>
        <p:spPr bwMode="auto">
          <a:xfrm>
            <a:off x="395288" y="550069"/>
            <a:ext cx="8349103" cy="0"/>
          </a:xfrm>
          <a:prstGeom prst="line">
            <a:avLst/>
          </a:prstGeom>
          <a:ln w="12700">
            <a:solidFill>
              <a:schemeClr val="tx2"/>
            </a:solidFill>
            <a:prstDash val="sysDot"/>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2890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599EA8-6349-3349-B5F3-BFB77398A869}"/>
              </a:ext>
            </a:extLst>
          </p:cNvPr>
          <p:cNvSpPr txBox="1"/>
          <p:nvPr userDrawn="1"/>
        </p:nvSpPr>
        <p:spPr>
          <a:xfrm>
            <a:off x="455439" y="1051549"/>
            <a:ext cx="2939627" cy="646203"/>
          </a:xfrm>
          <a:prstGeom prst="rect">
            <a:avLst/>
          </a:prstGeom>
          <a:noFill/>
        </p:spPr>
        <p:txBody>
          <a:bodyPr wrap="square" rtlCol="0">
            <a:spAutoFit/>
          </a:bodyPr>
          <a:lstStyle/>
          <a:p>
            <a:pPr algn="l"/>
            <a:r>
              <a:rPr lang="en-US" sz="3599" dirty="0">
                <a:solidFill>
                  <a:schemeClr val="tx1"/>
                </a:solidFill>
              </a:rPr>
              <a:t>Thank you.</a:t>
            </a:r>
          </a:p>
        </p:txBody>
      </p:sp>
    </p:spTree>
    <p:extLst>
      <p:ext uri="{BB962C8B-B14F-4D97-AF65-F5344CB8AC3E}">
        <p14:creationId xmlns:p14="http://schemas.microsoft.com/office/powerpoint/2010/main" val="955717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4009500"/>
            <a:ext cx="9144028" cy="11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9"/>
          <p:cNvSpPr>
            <a:spLocks noGrp="1"/>
          </p:cNvSpPr>
          <p:nvPr>
            <p:ph type="title"/>
          </p:nvPr>
        </p:nvSpPr>
        <p:spPr>
          <a:xfrm>
            <a:off x="404842" y="671794"/>
            <a:ext cx="5315768" cy="333425"/>
          </a:xfrm>
          <a:prstGeom prst="rect">
            <a:avLst/>
          </a:prstGeom>
        </p:spPr>
        <p:txBody>
          <a:bodyPr vert="horz" lIns="0" tIns="0" rIns="0" bIns="0" rtlCol="0" anchor="ctr">
            <a:spAutoFit/>
          </a:bodyPr>
          <a:lstStyle/>
          <a:p>
            <a:r>
              <a:rPr lang="en-US"/>
              <a:t>Click to edit Master title style</a:t>
            </a:r>
            <a:endParaRPr lang="en-US" dirty="0"/>
          </a:p>
        </p:txBody>
      </p:sp>
      <p:sp>
        <p:nvSpPr>
          <p:cNvPr id="17" name="Text Placeholder 16"/>
          <p:cNvSpPr>
            <a:spLocks noGrp="1"/>
          </p:cNvSpPr>
          <p:nvPr>
            <p:ph type="body" idx="1"/>
          </p:nvPr>
        </p:nvSpPr>
        <p:spPr>
          <a:xfrm>
            <a:off x="404842" y="1503759"/>
            <a:ext cx="5315768" cy="1040798"/>
          </a:xfrm>
          <a:prstGeom prst="rect">
            <a:avLst/>
          </a:prstGeom>
        </p:spPr>
        <p:txBody>
          <a:bodyPr vert="horz" lIns="91440" tIns="45720" rIns="91440" bIns="45720" rtlCol="0">
            <a:spAutoFit/>
          </a:bodyPr>
          <a:lstStyle/>
          <a:p>
            <a:pPr lvl="0"/>
            <a:r>
              <a:rPr lang="en-US" dirty="0"/>
              <a:t>Author:</a:t>
            </a:r>
          </a:p>
          <a:p>
            <a:pPr lvl="1"/>
            <a:r>
              <a:rPr lang="en-US" dirty="0"/>
              <a:t>Department: </a:t>
            </a:r>
          </a:p>
          <a:p>
            <a:pPr lvl="2"/>
            <a:r>
              <a:rPr lang="en-US" dirty="0"/>
              <a:t>Date:</a:t>
            </a:r>
          </a:p>
          <a:p>
            <a:pPr lvl="3"/>
            <a:r>
              <a:rPr lang="en-US" dirty="0"/>
              <a:t>Subject:</a:t>
            </a:r>
          </a:p>
          <a:p>
            <a:pPr lvl="4"/>
            <a:r>
              <a:rPr lang="en-US" dirty="0"/>
              <a:t>Sub-item</a:t>
            </a:r>
          </a:p>
        </p:txBody>
      </p:sp>
      <p:pic>
        <p:nvPicPr>
          <p:cNvPr id="9" name="Picture 8">
            <a:extLst>
              <a:ext uri="{FF2B5EF4-FFF2-40B4-BE49-F238E27FC236}">
                <a16:creationId xmlns:a16="http://schemas.microsoft.com/office/drawing/2014/main" id="{BB0531B7-DE2C-4A02-AC2E-A423305D9E4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622933" y="4600016"/>
            <a:ext cx="1250768" cy="273844"/>
          </a:xfrm>
          <a:prstGeom prst="rect">
            <a:avLst/>
          </a:prstGeom>
        </p:spPr>
      </p:pic>
      <p:pic>
        <p:nvPicPr>
          <p:cNvPr id="12" name="Picture 4" descr="Technische Universität Berlin – Wikipedia">
            <a:extLst>
              <a:ext uri="{FF2B5EF4-FFF2-40B4-BE49-F238E27FC236}">
                <a16:creationId xmlns:a16="http://schemas.microsoft.com/office/drawing/2014/main" id="{776FAE59-3555-4672-8CEA-2B4136DFF74A}"/>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826221" y="4591919"/>
            <a:ext cx="651795" cy="364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616685"/>
      </p:ext>
    </p:extLst>
  </p:cSld>
  <p:clrMap bg1="lt1" tx1="dk1" bg2="lt2" tx2="dk2" accent1="accent1" accent2="accent2" accent3="accent3" accent4="accent4" accent5="accent5" accent6="accent6" hlink="hlink" folHlink="folHlink"/>
  <p:sldLayoutIdLst>
    <p:sldLayoutId id="2147484144" r:id="rId1"/>
  </p:sldLayoutIdLst>
  <p:hf hdr="0" ftr="0" dt="0"/>
  <p:txStyles>
    <p:titleStyle>
      <a:lvl1pPr algn="l" defTabSz="685509" rtl="0" eaLnBrk="1" latinLnBrk="0" hangingPunct="1">
        <a:lnSpc>
          <a:spcPts val="2579"/>
        </a:lnSpc>
        <a:spcBef>
          <a:spcPct val="0"/>
        </a:spcBef>
        <a:buNone/>
        <a:defRPr sz="2399" kern="1200">
          <a:solidFill>
            <a:schemeClr val="tx1"/>
          </a:solidFill>
          <a:latin typeface="+mj-lt"/>
          <a:ea typeface="Microsoft YaHei" panose="020B0503020204020204" pitchFamily="34" charset="-122"/>
          <a:cs typeface="+mj-cs"/>
        </a:defRPr>
      </a:lvl1pPr>
    </p:titleStyle>
    <p:bodyStyle>
      <a:lvl1pPr marL="0" indent="0" algn="l" defTabSz="685509" rtl="0" eaLnBrk="1" latinLnBrk="0" hangingPunct="1">
        <a:lnSpc>
          <a:spcPct val="100000"/>
        </a:lnSpc>
        <a:spcBef>
          <a:spcPts val="0"/>
        </a:spcBef>
        <a:buFontTx/>
        <a:buNone/>
        <a:defRPr lang="en-US" sz="1050" kern="1200" dirty="0" smtClean="0">
          <a:solidFill>
            <a:schemeClr val="tx1"/>
          </a:solidFill>
          <a:latin typeface="+mj-lt"/>
          <a:ea typeface="Microsoft YaHei" panose="020B0503020204020204" pitchFamily="34" charset="-122"/>
          <a:cs typeface="Arial" panose="020B0604020202020204" pitchFamily="34" charset="0"/>
        </a:defRPr>
      </a:lvl1pPr>
      <a:lvl2pPr marL="342755" indent="0" algn="l" defTabSz="685509" rtl="0" eaLnBrk="1" latinLnBrk="0" hangingPunct="1">
        <a:lnSpc>
          <a:spcPct val="90000"/>
        </a:lnSpc>
        <a:spcBef>
          <a:spcPts val="375"/>
        </a:spcBef>
        <a:buFontTx/>
        <a:buNone/>
        <a:defRPr lang="en-US" sz="1050" kern="1200" dirty="0" smtClean="0">
          <a:solidFill>
            <a:schemeClr val="tx1"/>
          </a:solidFill>
          <a:latin typeface="+mj-lt"/>
          <a:ea typeface="+mn-ea"/>
          <a:cs typeface="Arial" panose="020B0604020202020204" pitchFamily="34" charset="0"/>
        </a:defRPr>
      </a:lvl2pPr>
      <a:lvl3pPr marL="342763" indent="0" algn="l" defTabSz="685509" rtl="0" eaLnBrk="1" latinLnBrk="0" hangingPunct="1">
        <a:lnSpc>
          <a:spcPct val="90000"/>
        </a:lnSpc>
        <a:spcBef>
          <a:spcPts val="375"/>
        </a:spcBef>
        <a:buFontTx/>
        <a:buNone/>
        <a:defRPr sz="1050" kern="1200">
          <a:solidFill>
            <a:schemeClr val="tx1"/>
          </a:solidFill>
          <a:latin typeface="+mj-lt"/>
          <a:ea typeface="+mn-ea"/>
          <a:cs typeface="Arial" panose="020B0604020202020204" pitchFamily="34" charset="0"/>
        </a:defRPr>
      </a:lvl3pPr>
      <a:lvl4pPr marL="0" indent="0" algn="l" defTabSz="685509" rtl="0" eaLnBrk="1" latinLnBrk="0" hangingPunct="1">
        <a:lnSpc>
          <a:spcPct val="90000"/>
        </a:lnSpc>
        <a:spcBef>
          <a:spcPts val="375"/>
        </a:spcBef>
        <a:buFontTx/>
        <a:buNone/>
        <a:defRPr sz="1050" kern="1200">
          <a:solidFill>
            <a:schemeClr val="tx1"/>
          </a:solidFill>
          <a:latin typeface="+mj-lt"/>
          <a:ea typeface="+mn-ea"/>
          <a:cs typeface="Arial" panose="020B0604020202020204" pitchFamily="34" charset="0"/>
        </a:defRPr>
      </a:lvl4pPr>
      <a:lvl5pPr marL="342763" indent="0" algn="l" defTabSz="685509" rtl="0" eaLnBrk="1" latinLnBrk="0" hangingPunct="1">
        <a:lnSpc>
          <a:spcPct val="90000"/>
        </a:lnSpc>
        <a:spcBef>
          <a:spcPts val="375"/>
        </a:spcBef>
        <a:buFontTx/>
        <a:buNone/>
        <a:defRPr sz="1050" kern="1200">
          <a:solidFill>
            <a:schemeClr val="tx1"/>
          </a:solidFill>
          <a:latin typeface="+mj-lt"/>
          <a:ea typeface="+mn-ea"/>
          <a:cs typeface="Arial" panose="020B0604020202020204" pitchFamily="34" charset="0"/>
        </a:defRPr>
      </a:lvl5pPr>
      <a:lvl6pPr marL="1885148"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7903"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658"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411"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509" rtl="0" eaLnBrk="1" latinLnBrk="0" hangingPunct="1">
        <a:defRPr sz="1349" kern="1200">
          <a:solidFill>
            <a:schemeClr val="tx1"/>
          </a:solidFill>
          <a:latin typeface="+mn-lt"/>
          <a:ea typeface="+mn-ea"/>
          <a:cs typeface="+mn-cs"/>
        </a:defRPr>
      </a:lvl1pPr>
      <a:lvl2pPr marL="342755" algn="l" defTabSz="685509" rtl="0" eaLnBrk="1" latinLnBrk="0" hangingPunct="1">
        <a:defRPr sz="1349" kern="1200">
          <a:solidFill>
            <a:schemeClr val="tx1"/>
          </a:solidFill>
          <a:latin typeface="+mn-lt"/>
          <a:ea typeface="+mn-ea"/>
          <a:cs typeface="+mn-cs"/>
        </a:defRPr>
      </a:lvl2pPr>
      <a:lvl3pPr marL="685509" algn="l" defTabSz="685509" rtl="0" eaLnBrk="1" latinLnBrk="0" hangingPunct="1">
        <a:defRPr sz="1349" kern="1200">
          <a:solidFill>
            <a:schemeClr val="tx1"/>
          </a:solidFill>
          <a:latin typeface="+mn-lt"/>
          <a:ea typeface="+mn-ea"/>
          <a:cs typeface="+mn-cs"/>
        </a:defRPr>
      </a:lvl3pPr>
      <a:lvl4pPr marL="1028263" algn="l" defTabSz="685509" rtl="0" eaLnBrk="1" latinLnBrk="0" hangingPunct="1">
        <a:defRPr sz="1349" kern="1200">
          <a:solidFill>
            <a:schemeClr val="tx1"/>
          </a:solidFill>
          <a:latin typeface="+mn-lt"/>
          <a:ea typeface="+mn-ea"/>
          <a:cs typeface="+mn-cs"/>
        </a:defRPr>
      </a:lvl4pPr>
      <a:lvl5pPr marL="1371017" algn="l" defTabSz="685509" rtl="0" eaLnBrk="1" latinLnBrk="0" hangingPunct="1">
        <a:defRPr sz="1349" kern="1200">
          <a:solidFill>
            <a:schemeClr val="tx1"/>
          </a:solidFill>
          <a:latin typeface="+mn-lt"/>
          <a:ea typeface="+mn-ea"/>
          <a:cs typeface="+mn-cs"/>
        </a:defRPr>
      </a:lvl5pPr>
      <a:lvl6pPr marL="1713771" algn="l" defTabSz="685509" rtl="0" eaLnBrk="1" latinLnBrk="0" hangingPunct="1">
        <a:defRPr sz="1349" kern="1200">
          <a:solidFill>
            <a:schemeClr val="tx1"/>
          </a:solidFill>
          <a:latin typeface="+mn-lt"/>
          <a:ea typeface="+mn-ea"/>
          <a:cs typeface="+mn-cs"/>
        </a:defRPr>
      </a:lvl6pPr>
      <a:lvl7pPr marL="2056526" algn="l" defTabSz="685509" rtl="0" eaLnBrk="1" latinLnBrk="0" hangingPunct="1">
        <a:defRPr sz="1349" kern="1200">
          <a:solidFill>
            <a:schemeClr val="tx1"/>
          </a:solidFill>
          <a:latin typeface="+mn-lt"/>
          <a:ea typeface="+mn-ea"/>
          <a:cs typeface="+mn-cs"/>
        </a:defRPr>
      </a:lvl7pPr>
      <a:lvl8pPr marL="2399280" algn="l" defTabSz="685509" rtl="0" eaLnBrk="1" latinLnBrk="0" hangingPunct="1">
        <a:defRPr sz="1349" kern="1200">
          <a:solidFill>
            <a:schemeClr val="tx1"/>
          </a:solidFill>
          <a:latin typeface="+mn-lt"/>
          <a:ea typeface="+mn-ea"/>
          <a:cs typeface="+mn-cs"/>
        </a:defRPr>
      </a:lvl8pPr>
      <a:lvl9pPr marL="2742034" algn="l" defTabSz="685509" rtl="0" eaLnBrk="1" latinLnBrk="0" hangingPunct="1">
        <a:defRPr sz="134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59">
          <p15:clr>
            <a:srgbClr val="F26B43"/>
          </p15:clr>
        </p15:guide>
        <p15:guide id="2" pos="3842">
          <p15:clr>
            <a:srgbClr val="F26B43"/>
          </p15:clr>
        </p15:guide>
        <p15:guide id="3" pos="566">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Text Box 5"/>
          <p:cNvSpPr txBox="1">
            <a:spLocks noChangeArrowheads="1"/>
          </p:cNvSpPr>
          <p:nvPr userDrawn="1"/>
        </p:nvSpPr>
        <p:spPr bwMode="auto">
          <a:xfrm>
            <a:off x="123396" y="4987211"/>
            <a:ext cx="1011727" cy="92333"/>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68492"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684938" rtl="0" eaLnBrk="0" fontAlgn="auto" latinLnBrk="0" hangingPunct="0">
              <a:lnSpc>
                <a:spcPct val="100000"/>
              </a:lnSpc>
              <a:spcBef>
                <a:spcPts val="0"/>
              </a:spcBef>
              <a:spcAft>
                <a:spcPts val="0"/>
              </a:spcAft>
              <a:buClrTx/>
              <a:buSzTx/>
              <a:buFontTx/>
              <a:buNone/>
              <a:tabLst/>
              <a:defRPr/>
            </a:pPr>
            <a:r>
              <a:rPr lang="en-US" altLang="zh-CN" sz="600" b="0" kern="0" dirty="0">
                <a:solidFill>
                  <a:schemeClr val="tx1">
                    <a:lumMod val="50000"/>
                    <a:lumOff val="50000"/>
                  </a:schemeClr>
                </a:solidFill>
                <a:latin typeface="FrutigerNext LT Light" panose="020B0403040504020204" pitchFamily="34" charset="0"/>
                <a:ea typeface="MS PGothic" pitchFamily="34" charset="-128"/>
              </a:rPr>
              <a:t>ULTRA-SCALE AIOPS LAB     </a:t>
            </a:r>
            <a:fld id="{F350CB96-EF0E-44F1-90D2-2D2DCEB1810F}" type="slidenum">
              <a:rPr lang="de-DE" altLang="zh-CN" sz="600" b="0" kern="1200" smtClean="0">
                <a:solidFill>
                  <a:schemeClr val="bg1">
                    <a:lumMod val="65000"/>
                  </a:schemeClr>
                </a:solidFill>
                <a:latin typeface="FrutigerNext LT Light" panose="020B0403040504020204" pitchFamily="34" charset="0"/>
                <a:ea typeface="宋体" pitchFamily="2" charset="-122"/>
                <a:cs typeface="+mn-cs"/>
              </a:rPr>
              <a:pPr marL="0" marR="0" lvl="0" indent="0" algn="l" defTabSz="684938" rtl="0" eaLnBrk="0" fontAlgn="auto" latinLnBrk="0" hangingPunct="0">
                <a:lnSpc>
                  <a:spcPct val="100000"/>
                </a:lnSpc>
                <a:spcBef>
                  <a:spcPts val="0"/>
                </a:spcBef>
                <a:spcAft>
                  <a:spcPts val="0"/>
                </a:spcAft>
                <a:buClrTx/>
                <a:buSzTx/>
                <a:buFontTx/>
                <a:buNone/>
                <a:tabLst/>
                <a:defRPr/>
              </a:pPr>
              <a:t>‹#›</a:t>
            </a:fld>
            <a:endParaRPr lang="en-GB" altLang="zh-CN" sz="400" b="0" kern="1200" dirty="0">
              <a:solidFill>
                <a:schemeClr val="bg1">
                  <a:lumMod val="65000"/>
                </a:schemeClr>
              </a:solidFill>
              <a:latin typeface="FrutigerNext LT Light" panose="020B0403040504020204" pitchFamily="34" charset="0"/>
              <a:ea typeface="宋体" pitchFamily="2" charset="-122"/>
              <a:cs typeface="+mn-cs"/>
            </a:endParaRPr>
          </a:p>
        </p:txBody>
      </p:sp>
    </p:spTree>
  </p:cSld>
  <p:clrMap bg1="lt1" tx1="dk1" bg2="lt2" tx2="dk2" accent1="accent1" accent2="accent2" accent3="accent3" accent4="accent4" accent5="accent5" accent6="accent6" hlink="hlink" folHlink="folHlink"/>
  <p:sldLayoutIdLst>
    <p:sldLayoutId id="2147484157" r:id="rId1"/>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CD1975-F435-0C43-9931-DC58CEAFFC6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79176" y="3929431"/>
            <a:ext cx="1406151" cy="304436"/>
          </a:xfrm>
          <a:prstGeom prst="rect">
            <a:avLst/>
          </a:prstGeom>
        </p:spPr>
      </p:pic>
      <p:sp>
        <p:nvSpPr>
          <p:cNvPr id="6" name="Text Placeholder 1">
            <a:extLst>
              <a:ext uri="{FF2B5EF4-FFF2-40B4-BE49-F238E27FC236}">
                <a16:creationId xmlns:a16="http://schemas.microsoft.com/office/drawing/2014/main" id="{A24FF637-3127-064E-84EE-A0C7EB5BEE96}"/>
              </a:ext>
            </a:extLst>
          </p:cNvPr>
          <p:cNvSpPr txBox="1">
            <a:spLocks/>
          </p:cNvSpPr>
          <p:nvPr userDrawn="1"/>
        </p:nvSpPr>
        <p:spPr>
          <a:xfrm>
            <a:off x="5982183" y="1757452"/>
            <a:ext cx="2417931" cy="152247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798"/>
              </a:lnSpc>
            </a:pPr>
            <a:r>
              <a:rPr kumimoji="1" lang="en-US" altLang="zh-CN" sz="637" b="1" baseline="0" dirty="0">
                <a:solidFill>
                  <a:srgbClr val="1D1D1B"/>
                </a:solidFill>
                <a:latin typeface="+mj-lt"/>
              </a:rPr>
              <a:t>Copyright©2019 Huawei Technologies Co., Ltd.</a:t>
            </a:r>
            <a:br>
              <a:rPr kumimoji="1" lang="en-US" altLang="zh-CN" sz="637" b="1" baseline="0" dirty="0">
                <a:solidFill>
                  <a:srgbClr val="1D1D1B"/>
                </a:solidFill>
                <a:latin typeface="+mj-lt"/>
              </a:rPr>
            </a:br>
            <a:r>
              <a:rPr kumimoji="1" lang="en-US" altLang="zh-CN" sz="637" b="1" baseline="0" dirty="0">
                <a:solidFill>
                  <a:srgbClr val="1D1D1B"/>
                </a:solidFill>
                <a:latin typeface="+mj-lt"/>
              </a:rPr>
              <a:t>All Rights Reserved.</a:t>
            </a:r>
            <a:br>
              <a:rPr kumimoji="1" lang="en-US" altLang="zh-CN" sz="584" dirty="0">
                <a:solidFill>
                  <a:srgbClr val="1D1D1B"/>
                </a:solidFill>
                <a:latin typeface="+mn-lt"/>
              </a:rPr>
            </a:br>
            <a:br>
              <a:rPr kumimoji="1" lang="en-US" altLang="zh-CN" sz="584" dirty="0">
                <a:solidFill>
                  <a:srgbClr val="1D1D1B"/>
                </a:solidFill>
                <a:latin typeface="+mn-lt"/>
              </a:rPr>
            </a:br>
            <a:r>
              <a:rPr kumimoji="1" lang="en-US" altLang="zh-CN" sz="637" baseline="0" dirty="0">
                <a:solidFill>
                  <a:srgbClr val="1D1D1B"/>
                </a:solidFill>
                <a:latin typeface="+mn-lt"/>
                <a:cs typeface="Arial" panose="020B0604020202020204" pitchFamily="34" charset="0"/>
              </a:rPr>
              <a:t>The information in this document may contain predictive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statements including, without limitation, statements regarding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the future financial and operating results, future product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portfolio, new technology, etc. There are a number of factors that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could cause actual results and developments to differ materially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from those expressed or implied in the predictive statements.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Therefore, such information is provided for reference purpose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only and constitutes neither an offer nor an acceptance. Huawei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may change the information at any time without notice. </a:t>
            </a:r>
          </a:p>
          <a:p>
            <a:pPr>
              <a:lnSpc>
                <a:spcPts val="798"/>
              </a:lnSpc>
            </a:pPr>
            <a:endParaRPr kumimoji="1" lang="zh-CN" altLang="en-US" sz="584" dirty="0">
              <a:solidFill>
                <a:srgbClr val="1D1D1B"/>
              </a:solidFill>
              <a:latin typeface="+mn-lt"/>
            </a:endParaRPr>
          </a:p>
        </p:txBody>
      </p:sp>
      <p:sp>
        <p:nvSpPr>
          <p:cNvPr id="9" name="Subtitle 6">
            <a:extLst>
              <a:ext uri="{FF2B5EF4-FFF2-40B4-BE49-F238E27FC236}">
                <a16:creationId xmlns:a16="http://schemas.microsoft.com/office/drawing/2014/main" id="{FBF16AD5-9EBA-8547-984B-E4E106BBD6C0}"/>
              </a:ext>
            </a:extLst>
          </p:cNvPr>
          <p:cNvSpPr txBox="1">
            <a:spLocks/>
          </p:cNvSpPr>
          <p:nvPr userDrawn="1"/>
        </p:nvSpPr>
        <p:spPr>
          <a:xfrm>
            <a:off x="5980920" y="1240823"/>
            <a:ext cx="2610355" cy="437106"/>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970"/>
              </a:lnSpc>
            </a:pPr>
            <a:r>
              <a:rPr kumimoji="1" lang="en-US" altLang="zh-CN" sz="900" dirty="0">
                <a:solidFill>
                  <a:srgbClr val="1D1D1B"/>
                </a:solidFill>
                <a:latin typeface="+mn-lt"/>
                <a:cs typeface="Arial" panose="020B0604020202020204" pitchFamily="34" charset="0"/>
              </a:rPr>
              <a:t>Bring digital to every person, home and </a:t>
            </a:r>
            <a:br>
              <a:rPr kumimoji="1" lang="en-US" altLang="zh-CN" sz="900" dirty="0">
                <a:solidFill>
                  <a:srgbClr val="1D1D1B"/>
                </a:solidFill>
                <a:latin typeface="+mn-lt"/>
                <a:cs typeface="Arial" panose="020B0604020202020204" pitchFamily="34" charset="0"/>
              </a:rPr>
            </a:br>
            <a:r>
              <a:rPr kumimoji="1" lang="en-US" altLang="zh-CN" sz="900" dirty="0">
                <a:solidFill>
                  <a:srgbClr val="1D1D1B"/>
                </a:solidFill>
                <a:latin typeface="+mn-lt"/>
                <a:cs typeface="Arial" panose="020B0604020202020204" pitchFamily="34" charset="0"/>
              </a:rPr>
              <a:t>organization for a fully connected, </a:t>
            </a:r>
            <a:br>
              <a:rPr kumimoji="1" lang="en-US" altLang="zh-CN" sz="900" dirty="0">
                <a:solidFill>
                  <a:srgbClr val="1D1D1B"/>
                </a:solidFill>
                <a:latin typeface="+mn-lt"/>
                <a:cs typeface="Arial" panose="020B0604020202020204" pitchFamily="34" charset="0"/>
              </a:rPr>
            </a:br>
            <a:r>
              <a:rPr kumimoji="1" lang="en-US" altLang="zh-CN" sz="900" dirty="0">
                <a:solidFill>
                  <a:srgbClr val="1D1D1B"/>
                </a:solidFill>
                <a:latin typeface="+mn-lt"/>
                <a:cs typeface="Arial" panose="020B0604020202020204" pitchFamily="34" charset="0"/>
              </a:rPr>
              <a:t>intelligent world.</a:t>
            </a:r>
            <a:endParaRPr kumimoji="1" lang="zh-CN" altLang="en-US" sz="900" dirty="0">
              <a:solidFill>
                <a:srgbClr val="1D1D1B"/>
              </a:solidFill>
              <a:latin typeface="+mn-lt"/>
              <a:ea typeface="Microsoft YaHei" charset="-122"/>
              <a:cs typeface="Microsoft YaHei" charset="-122"/>
            </a:endParaRPr>
          </a:p>
        </p:txBody>
      </p:sp>
      <p:sp>
        <p:nvSpPr>
          <p:cNvPr id="3" name="Title Placeholder 2"/>
          <p:cNvSpPr>
            <a:spLocks noGrp="1"/>
          </p:cNvSpPr>
          <p:nvPr>
            <p:ph type="title"/>
          </p:nvPr>
        </p:nvSpPr>
        <p:spPr>
          <a:xfrm>
            <a:off x="404843" y="1240823"/>
            <a:ext cx="3903104" cy="203910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371971634"/>
      </p:ext>
    </p:extLst>
  </p:cSld>
  <p:clrMap bg1="lt1" tx1="dk1" bg2="lt2" tx2="dk2" accent1="accent1" accent2="accent2" accent3="accent3" accent4="accent4" accent5="accent5" accent6="accent6" hlink="hlink" folHlink="folHlink"/>
  <p:sldLayoutIdLst>
    <p:sldLayoutId id="2147484152" r:id="rId1"/>
  </p:sldLayoutIdLst>
  <p:hf hdr="0" ftr="0" dt="0"/>
  <p:txStyles>
    <p:titleStyle>
      <a:lvl1pPr algn="l" defTabSz="890470" rtl="0" eaLnBrk="1" latinLnBrk="0" hangingPunct="1">
        <a:lnSpc>
          <a:spcPct val="90000"/>
        </a:lnSpc>
        <a:spcBef>
          <a:spcPct val="0"/>
        </a:spcBef>
        <a:buNone/>
        <a:defRPr sz="3599" b="0" kern="1200">
          <a:solidFill>
            <a:schemeClr val="tx1"/>
          </a:solidFill>
          <a:latin typeface="+mj-lt"/>
          <a:ea typeface="Microsoft YaHei" panose="020B0503020204020204" pitchFamily="34" charset="-122"/>
          <a:cs typeface="Arial" panose="020B0604020202020204" pitchFamily="34" charset="0"/>
        </a:defRPr>
      </a:lvl1pPr>
    </p:titleStyle>
    <p:bodyStyle>
      <a:lvl1pPr marL="0" indent="0" algn="l" defTabSz="890470" rtl="0" eaLnBrk="1" latinLnBrk="0" hangingPunct="1">
        <a:lnSpc>
          <a:spcPct val="90000"/>
        </a:lnSpc>
        <a:spcBef>
          <a:spcPts val="974"/>
        </a:spcBef>
        <a:buFont typeface="Arial" panose="020B0604020202020204" pitchFamily="34" charset="0"/>
        <a:buNone/>
        <a:defRPr sz="1364" kern="1200">
          <a:solidFill>
            <a:srgbClr val="FFFFFF"/>
          </a:solidFill>
          <a:latin typeface="Microsoft YaHei" panose="020B0503020204020204" pitchFamily="34" charset="-122"/>
          <a:ea typeface="Microsoft YaHei" panose="020B0503020204020204" pitchFamily="34" charset="-122"/>
          <a:cs typeface="+mn-cs"/>
        </a:defRPr>
      </a:lvl1pPr>
      <a:lvl2pPr marL="445236" indent="0" algn="l" defTabSz="890470" rtl="0" eaLnBrk="1" latinLnBrk="0" hangingPunct="1">
        <a:lnSpc>
          <a:spcPct val="90000"/>
        </a:lnSpc>
        <a:spcBef>
          <a:spcPts val="487"/>
        </a:spcBef>
        <a:buFont typeface="Arial" panose="020B0604020202020204" pitchFamily="34" charset="0"/>
        <a:buNone/>
        <a:defRPr sz="2338" kern="1200">
          <a:solidFill>
            <a:schemeClr val="tx1"/>
          </a:solidFill>
          <a:latin typeface="+mn-lt"/>
          <a:ea typeface="+mn-ea"/>
          <a:cs typeface="+mn-cs"/>
        </a:defRPr>
      </a:lvl2pPr>
      <a:lvl3pPr marL="890470" indent="0" algn="l" defTabSz="890470" rtl="0" eaLnBrk="1" latinLnBrk="0" hangingPunct="1">
        <a:lnSpc>
          <a:spcPct val="90000"/>
        </a:lnSpc>
        <a:spcBef>
          <a:spcPts val="487"/>
        </a:spcBef>
        <a:buFont typeface="Arial" panose="020B0604020202020204" pitchFamily="34" charset="0"/>
        <a:buNone/>
        <a:defRPr sz="1948" kern="1200">
          <a:solidFill>
            <a:schemeClr val="tx1"/>
          </a:solidFill>
          <a:latin typeface="+mn-lt"/>
          <a:ea typeface="+mn-ea"/>
          <a:cs typeface="+mn-cs"/>
        </a:defRPr>
      </a:lvl3pPr>
      <a:lvl4pPr marL="1335706" indent="0" algn="l" defTabSz="890470" rtl="0" eaLnBrk="1" latinLnBrk="0" hangingPunct="1">
        <a:lnSpc>
          <a:spcPct val="90000"/>
        </a:lnSpc>
        <a:spcBef>
          <a:spcPts val="487"/>
        </a:spcBef>
        <a:buFont typeface="Arial" panose="020B0604020202020204" pitchFamily="34" charset="0"/>
        <a:buNone/>
        <a:defRPr sz="1753" kern="1200">
          <a:solidFill>
            <a:schemeClr val="tx1"/>
          </a:solidFill>
          <a:latin typeface="+mn-lt"/>
          <a:ea typeface="+mn-ea"/>
          <a:cs typeface="+mn-cs"/>
        </a:defRPr>
      </a:lvl4pPr>
      <a:lvl5pPr marL="1780942" indent="0" algn="l" defTabSz="890470" rtl="0" eaLnBrk="1" latinLnBrk="0" hangingPunct="1">
        <a:lnSpc>
          <a:spcPct val="90000"/>
        </a:lnSpc>
        <a:spcBef>
          <a:spcPts val="487"/>
        </a:spcBef>
        <a:buFont typeface="Arial" panose="020B0604020202020204" pitchFamily="34" charset="0"/>
        <a:buNone/>
        <a:defRPr sz="1753" kern="1200">
          <a:solidFill>
            <a:schemeClr val="tx1"/>
          </a:solidFill>
          <a:latin typeface="+mn-lt"/>
          <a:ea typeface="+mn-ea"/>
          <a:cs typeface="+mn-cs"/>
        </a:defRPr>
      </a:lvl5pPr>
      <a:lvl6pPr marL="2448795"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6pPr>
      <a:lvl7pPr marL="2894029"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7pPr>
      <a:lvl8pPr marL="3339264"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8pPr>
      <a:lvl9pPr marL="3784499"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9pPr>
    </p:bodyStyle>
    <p:otherStyle>
      <a:defPPr>
        <a:defRPr lang="en-US"/>
      </a:defPPr>
      <a:lvl1pPr marL="0" algn="l" defTabSz="890470" rtl="0" eaLnBrk="1" latinLnBrk="0" hangingPunct="1">
        <a:defRPr sz="1753" kern="1200">
          <a:solidFill>
            <a:schemeClr val="tx1"/>
          </a:solidFill>
          <a:latin typeface="+mn-lt"/>
          <a:ea typeface="+mn-ea"/>
          <a:cs typeface="+mn-cs"/>
        </a:defRPr>
      </a:lvl1pPr>
      <a:lvl2pPr marL="445236" algn="l" defTabSz="890470" rtl="0" eaLnBrk="1" latinLnBrk="0" hangingPunct="1">
        <a:defRPr sz="1753" kern="1200">
          <a:solidFill>
            <a:schemeClr val="tx1"/>
          </a:solidFill>
          <a:latin typeface="+mn-lt"/>
          <a:ea typeface="+mn-ea"/>
          <a:cs typeface="+mn-cs"/>
        </a:defRPr>
      </a:lvl2pPr>
      <a:lvl3pPr marL="890470" algn="l" defTabSz="890470" rtl="0" eaLnBrk="1" latinLnBrk="0" hangingPunct="1">
        <a:defRPr sz="1753" kern="1200">
          <a:solidFill>
            <a:schemeClr val="tx1"/>
          </a:solidFill>
          <a:latin typeface="+mn-lt"/>
          <a:ea typeface="+mn-ea"/>
          <a:cs typeface="+mn-cs"/>
        </a:defRPr>
      </a:lvl3pPr>
      <a:lvl4pPr marL="1335706" algn="l" defTabSz="890470" rtl="0" eaLnBrk="1" latinLnBrk="0" hangingPunct="1">
        <a:defRPr sz="1753" kern="1200">
          <a:solidFill>
            <a:schemeClr val="tx1"/>
          </a:solidFill>
          <a:latin typeface="+mn-lt"/>
          <a:ea typeface="+mn-ea"/>
          <a:cs typeface="+mn-cs"/>
        </a:defRPr>
      </a:lvl4pPr>
      <a:lvl5pPr marL="1780942" algn="l" defTabSz="890470" rtl="0" eaLnBrk="1" latinLnBrk="0" hangingPunct="1">
        <a:defRPr sz="1753" kern="1200">
          <a:solidFill>
            <a:schemeClr val="tx1"/>
          </a:solidFill>
          <a:latin typeface="+mn-lt"/>
          <a:ea typeface="+mn-ea"/>
          <a:cs typeface="+mn-cs"/>
        </a:defRPr>
      </a:lvl5pPr>
      <a:lvl6pPr marL="2226176" algn="l" defTabSz="890470" rtl="0" eaLnBrk="1" latinLnBrk="0" hangingPunct="1">
        <a:defRPr sz="1753" kern="1200">
          <a:solidFill>
            <a:schemeClr val="tx1"/>
          </a:solidFill>
          <a:latin typeface="+mn-lt"/>
          <a:ea typeface="+mn-ea"/>
          <a:cs typeface="+mn-cs"/>
        </a:defRPr>
      </a:lvl6pPr>
      <a:lvl7pPr marL="2671411" algn="l" defTabSz="890470" rtl="0" eaLnBrk="1" latinLnBrk="0" hangingPunct="1">
        <a:defRPr sz="1753" kern="1200">
          <a:solidFill>
            <a:schemeClr val="tx1"/>
          </a:solidFill>
          <a:latin typeface="+mn-lt"/>
          <a:ea typeface="+mn-ea"/>
          <a:cs typeface="+mn-cs"/>
        </a:defRPr>
      </a:lvl7pPr>
      <a:lvl8pPr marL="3116648" algn="l" defTabSz="890470" rtl="0" eaLnBrk="1" latinLnBrk="0" hangingPunct="1">
        <a:defRPr sz="1753" kern="1200">
          <a:solidFill>
            <a:schemeClr val="tx1"/>
          </a:solidFill>
          <a:latin typeface="+mn-lt"/>
          <a:ea typeface="+mn-ea"/>
          <a:cs typeface="+mn-cs"/>
        </a:defRPr>
      </a:lvl8pPr>
      <a:lvl9pPr marL="3561882" algn="l" defTabSz="890470" rtl="0" eaLnBrk="1" latinLnBrk="0" hangingPunct="1">
        <a:defRPr sz="175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8" Type="http://schemas.openxmlformats.org/officeDocument/2006/relationships/hyperlink" Target="https://docs.datadoghq.com/logs/explorer/patterns/" TargetMode="External"/><Relationship Id="rId13" Type="http://schemas.openxmlformats.org/officeDocument/2006/relationships/hyperlink" Target="https://logz.io/platform/features/log-patterns/" TargetMode="External"/><Relationship Id="rId18" Type="http://schemas.openxmlformats.org/officeDocument/2006/relationships/hyperlink" Target="https://docs.oracle.com/en/cloud/paas/management-cloud/logcs/perform-advanced-analytics-cluster-compare.html#GUID-3C25DE14-96C6-4575-8F3D-AF5665AB5CF5" TargetMode="External"/><Relationship Id="rId3" Type="http://schemas.openxmlformats.org/officeDocument/2006/relationships/hyperlink" Target="https://coralogix.com/tutorials/what-is-coralogix-loggregation/" TargetMode="External"/><Relationship Id="rId21" Type="http://schemas.openxmlformats.org/officeDocument/2006/relationships/hyperlink" Target="https://www.elastic.co/guide/en/kibana/current/xpack-ml-anomalies.html" TargetMode="External"/><Relationship Id="rId7" Type="http://schemas.openxmlformats.org/officeDocument/2006/relationships/hyperlink" Target="https://help.sumologic.com/05Search/LogCompare" TargetMode="External"/><Relationship Id="rId12" Type="http://schemas.openxmlformats.org/officeDocument/2006/relationships/hyperlink" Target="https://www.loggly.com/resource/loggly-anomaly-detection-introduction/" TargetMode="External"/><Relationship Id="rId17" Type="http://schemas.openxmlformats.org/officeDocument/2006/relationships/hyperlink" Target="https://docs.logentries.com/docs/anomaly" TargetMode="External"/><Relationship Id="rId2" Type="http://schemas.openxmlformats.org/officeDocument/2006/relationships/notesSlide" Target="../notesSlides/notesSlide10.xml"/><Relationship Id="rId16" Type="http://schemas.openxmlformats.org/officeDocument/2006/relationships/hyperlink" Target="https://logentries.com/product/analytics/" TargetMode="External"/><Relationship Id="rId20" Type="http://schemas.openxmlformats.org/officeDocument/2006/relationships/hyperlink" Target="https://www.logicmonitor.com/blog/root-cause-analysis-and-the-road-to-automated-remediation" TargetMode="External"/><Relationship Id="rId1" Type="http://schemas.openxmlformats.org/officeDocument/2006/relationships/slideLayout" Target="../slideLayouts/slideLayout2.xml"/><Relationship Id="rId6" Type="http://schemas.openxmlformats.org/officeDocument/2006/relationships/hyperlink" Target="https://help.sumologic.com/05Search/LogReduce" TargetMode="External"/><Relationship Id="rId11" Type="http://schemas.openxmlformats.org/officeDocument/2006/relationships/hyperlink" Target="https://docs.datadoghq.com/logs/explorer/transactions/" TargetMode="External"/><Relationship Id="rId5" Type="http://schemas.openxmlformats.org/officeDocument/2006/relationships/hyperlink" Target="https://coralogix.com/tutorials/what-is-coralogix-pattern-anomaly/" TargetMode="External"/><Relationship Id="rId15" Type="http://schemas.openxmlformats.org/officeDocument/2006/relationships/hyperlink" Target="https://docs.rollbar.com/docs/grouping-algorithm" TargetMode="External"/><Relationship Id="rId10" Type="http://schemas.openxmlformats.org/officeDocument/2006/relationships/hyperlink" Target="https://docs.datadoghq.com/tracing/connect_logs_and_traces/?tab=java" TargetMode="External"/><Relationship Id="rId19" Type="http://schemas.openxmlformats.org/officeDocument/2006/relationships/hyperlink" Target="https://docs.oracle.com/en/cloud/paas/management-cloud/logcs/example-scenario-detect-anomalies-using-outliers.html" TargetMode="External"/><Relationship Id="rId4" Type="http://schemas.openxmlformats.org/officeDocument/2006/relationships/hyperlink" Target="https://coralogix.com/tutorials/error-volume-anomaly/" TargetMode="External"/><Relationship Id="rId9" Type="http://schemas.openxmlformats.org/officeDocument/2006/relationships/hyperlink" Target="https://datadog-docs.imgix.net/images/logs/explorer/patterns/patterns_overview.mp4" TargetMode="External"/><Relationship Id="rId14" Type="http://schemas.openxmlformats.org/officeDocument/2006/relationships/hyperlink" Target="https://logz.io/learn/video/how-tos-log-pattern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6.tiff"/><Relationship Id="rId9" Type="http://schemas.openxmlformats.org/officeDocument/2006/relationships/image" Target="../media/image31.png"/><Relationship Id="rId14" Type="http://schemas.openxmlformats.org/officeDocument/2006/relationships/image" Target="../media/image3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tiff"/><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Unstructured_data"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4842" y="290985"/>
            <a:ext cx="5701270" cy="984838"/>
          </a:xfrm>
        </p:spPr>
        <p:txBody>
          <a:bodyPr>
            <a:normAutofit/>
          </a:bodyPr>
          <a:lstStyle/>
          <a:p>
            <a:pPr>
              <a:lnSpc>
                <a:spcPct val="100000"/>
              </a:lnSpc>
            </a:pPr>
            <a:r>
              <a:rPr lang="en-US" b="1" dirty="0"/>
              <a:t>Intelligent Log Analysis</a:t>
            </a:r>
            <a:endParaRPr lang="en-US" sz="2400" dirty="0"/>
          </a:p>
        </p:txBody>
      </p:sp>
      <p:sp>
        <p:nvSpPr>
          <p:cNvPr id="2" name="Rectangle 1"/>
          <p:cNvSpPr/>
          <p:nvPr/>
        </p:nvSpPr>
        <p:spPr>
          <a:xfrm>
            <a:off x="2881745" y="5478862"/>
            <a:ext cx="633507" cy="200055"/>
          </a:xfrm>
          <a:prstGeom prst="rect">
            <a:avLst/>
          </a:prstGeom>
        </p:spPr>
        <p:txBody>
          <a:bodyPr wrap="none">
            <a:spAutoFit/>
          </a:bodyPr>
          <a:lstStyle/>
          <a:p>
            <a:r>
              <a:rPr lang="en-US" sz="700" kern="0" dirty="0">
                <a:latin typeface="Arial" charset="0"/>
                <a:ea typeface="Arial" charset="0"/>
                <a:cs typeface="Arial" charset="0"/>
              </a:rPr>
              <a:t>2020.12.23</a:t>
            </a:r>
          </a:p>
        </p:txBody>
      </p:sp>
      <p:sp>
        <p:nvSpPr>
          <p:cNvPr id="3" name="Text Placeholder 2"/>
          <p:cNvSpPr>
            <a:spLocks noGrp="1"/>
          </p:cNvSpPr>
          <p:nvPr>
            <p:ph type="body" sz="quarter" idx="11"/>
          </p:nvPr>
        </p:nvSpPr>
        <p:spPr>
          <a:xfrm>
            <a:off x="323164" y="1121935"/>
            <a:ext cx="7129195" cy="507831"/>
          </a:xfrm>
        </p:spPr>
        <p:txBody>
          <a:bodyPr/>
          <a:lstStyle/>
          <a:p>
            <a:r>
              <a:rPr lang="en-US" sz="900" dirty="0"/>
              <a:t>Logs are intended to be read by humans, and, thus, not easily machine-</a:t>
            </a:r>
            <a:r>
              <a:rPr lang="en-US" sz="900" dirty="0" err="1"/>
              <a:t>processable</a:t>
            </a:r>
            <a:r>
              <a:rPr lang="en-US" sz="900" dirty="0"/>
              <a:t>. Nonetheless, to apply AI/ML methods, logs need to be </a:t>
            </a:r>
            <a:r>
              <a:rPr lang="en-US" sz="900" dirty="0" err="1"/>
              <a:t>parseable</a:t>
            </a:r>
            <a:r>
              <a:rPr lang="en-US" sz="900" dirty="0"/>
              <a:t>. Structured logs have a structured format which can be readily parsed by a algorithms without needing complex regular expressions to parse the log message or technique to identify key/value pairs.</a:t>
            </a:r>
          </a:p>
        </p:txBody>
      </p:sp>
      <p:sp>
        <p:nvSpPr>
          <p:cNvPr id="9" name="Text Placeholder 4">
            <a:extLst>
              <a:ext uri="{FF2B5EF4-FFF2-40B4-BE49-F238E27FC236}">
                <a16:creationId xmlns:a16="http://schemas.microsoft.com/office/drawing/2014/main" id="{C1C65483-4DD7-47B5-8B14-79115F0AAD4D}"/>
              </a:ext>
            </a:extLst>
          </p:cNvPr>
          <p:cNvSpPr txBox="1">
            <a:spLocks/>
          </p:cNvSpPr>
          <p:nvPr/>
        </p:nvSpPr>
        <p:spPr>
          <a:xfrm>
            <a:off x="0" y="4035050"/>
            <a:ext cx="2042160" cy="864610"/>
          </a:xfrm>
          <a:prstGeom prst="rect">
            <a:avLst/>
          </a:prstGeom>
        </p:spPr>
        <p:txBody>
          <a:bodyPr/>
          <a:lstStyle>
            <a:lvl1pPr marL="342900" indent="-342900" algn="l" rtl="0" eaLnBrk="0" fontAlgn="base" hangingPunct="0">
              <a:spcBef>
                <a:spcPct val="20000"/>
              </a:spcBef>
              <a:spcAft>
                <a:spcPct val="0"/>
              </a:spcAft>
              <a:buClr>
                <a:srgbClr val="990000"/>
              </a:buClr>
              <a:buChar char="•"/>
              <a:defRPr sz="105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105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charset="0"/>
              <a:buChar char="»"/>
              <a:defRPr sz="105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05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05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0" indent="0">
              <a:spcBef>
                <a:spcPts val="0"/>
              </a:spcBef>
              <a:buNone/>
            </a:pPr>
            <a:r>
              <a:rPr lang="en-US" sz="700" b="0" i="1" kern="0" dirty="0">
                <a:latin typeface="Arial" charset="0"/>
                <a:ea typeface="Arial" charset="0"/>
                <a:cs typeface="Arial" charset="0"/>
              </a:rPr>
              <a:t>Lecture at Technical University of Berlin</a:t>
            </a:r>
          </a:p>
          <a:p>
            <a:pPr marL="0" indent="0">
              <a:spcBef>
                <a:spcPts val="0"/>
              </a:spcBef>
              <a:buNone/>
            </a:pPr>
            <a:endParaRPr lang="en-US" sz="700" b="0" kern="0" dirty="0">
              <a:latin typeface="Arial" charset="0"/>
              <a:ea typeface="Arial" charset="0"/>
              <a:cs typeface="Arial" charset="0"/>
            </a:endParaRPr>
          </a:p>
          <a:p>
            <a:pPr marL="0" indent="0">
              <a:spcBef>
                <a:spcPts val="0"/>
              </a:spcBef>
              <a:buNone/>
            </a:pPr>
            <a:r>
              <a:rPr lang="en-US" sz="700" b="0" kern="0" dirty="0">
                <a:latin typeface="Arial" charset="0"/>
                <a:ea typeface="Arial" charset="0"/>
                <a:cs typeface="Arial" charset="0"/>
              </a:rPr>
              <a:t>Jorge Cardoso</a:t>
            </a:r>
          </a:p>
          <a:p>
            <a:pPr marL="0" indent="0">
              <a:spcBef>
                <a:spcPts val="0"/>
              </a:spcBef>
              <a:buNone/>
            </a:pPr>
            <a:r>
              <a:rPr lang="en-US" sz="700" b="0" kern="0" dirty="0">
                <a:latin typeface="Arial" charset="0"/>
                <a:ea typeface="Arial" charset="0"/>
                <a:cs typeface="Arial" charset="0"/>
              </a:rPr>
              <a:t>Chief Engineer for Hyperscale </a:t>
            </a:r>
            <a:r>
              <a:rPr lang="en-US" sz="700" b="0" kern="0" dirty="0" err="1">
                <a:latin typeface="Arial" charset="0"/>
                <a:ea typeface="Arial" charset="0"/>
                <a:cs typeface="Arial" charset="0"/>
              </a:rPr>
              <a:t>AIOps</a:t>
            </a:r>
            <a:endParaRPr lang="en-US" sz="700" b="0" kern="0" dirty="0">
              <a:latin typeface="Arial" charset="0"/>
              <a:ea typeface="Arial" charset="0"/>
              <a:cs typeface="Arial" charset="0"/>
            </a:endParaRPr>
          </a:p>
          <a:p>
            <a:pPr marL="0" indent="0">
              <a:spcBef>
                <a:spcPts val="0"/>
              </a:spcBef>
              <a:buNone/>
            </a:pPr>
            <a:r>
              <a:rPr lang="en-US" sz="700" b="0" kern="0" dirty="0">
                <a:latin typeface="Arial" charset="0"/>
                <a:ea typeface="Arial" charset="0"/>
                <a:cs typeface="Arial" charset="0"/>
              </a:rPr>
              <a:t>Munich Research Center</a:t>
            </a:r>
          </a:p>
          <a:p>
            <a:pPr marL="0" indent="0">
              <a:spcBef>
                <a:spcPts val="0"/>
              </a:spcBef>
              <a:buNone/>
            </a:pPr>
            <a:endParaRPr lang="en-US" sz="700" kern="0" dirty="0">
              <a:latin typeface="Arial" charset="0"/>
              <a:ea typeface="Arial" charset="0"/>
              <a:cs typeface="Arial" charset="0"/>
            </a:endParaRPr>
          </a:p>
          <a:p>
            <a:pPr marL="0" indent="0">
              <a:spcBef>
                <a:spcPts val="0"/>
              </a:spcBef>
              <a:buNone/>
            </a:pPr>
            <a:r>
              <a:rPr lang="en-US" sz="700" b="0" kern="0" dirty="0">
                <a:latin typeface="Arial" charset="0"/>
                <a:ea typeface="Arial" charset="0"/>
                <a:cs typeface="Arial" charset="0"/>
              </a:rPr>
              <a:t>2020.12.23</a:t>
            </a:r>
          </a:p>
          <a:p>
            <a:pPr marL="0" indent="0">
              <a:spcBef>
                <a:spcPts val="0"/>
              </a:spcBef>
              <a:buNone/>
            </a:pPr>
            <a:endParaRPr lang="en-US" sz="700" b="0" kern="0" dirty="0">
              <a:latin typeface="Arial" charset="0"/>
              <a:ea typeface="Arial" charset="0"/>
              <a:cs typeface="Arial" charset="0"/>
            </a:endParaRPr>
          </a:p>
        </p:txBody>
      </p:sp>
    </p:spTree>
    <p:extLst>
      <p:ext uri="{BB962C8B-B14F-4D97-AF65-F5344CB8AC3E}">
        <p14:creationId xmlns:p14="http://schemas.microsoft.com/office/powerpoint/2010/main" val="22231549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latin typeface="Arial" charset="0"/>
                <a:ea typeface="Arial" charset="0"/>
                <a:cs typeface="Arial" charset="0"/>
              </a:rPr>
              <a:t>Related Work</a:t>
            </a:r>
            <a:br>
              <a:rPr lang="en-US" b="0" dirty="0">
                <a:latin typeface="Arial" charset="0"/>
                <a:ea typeface="Arial" charset="0"/>
                <a:cs typeface="Arial" charset="0"/>
              </a:rPr>
            </a:br>
            <a:r>
              <a:rPr lang="en-US" b="0" dirty="0">
                <a:latin typeface="Arial" charset="0"/>
                <a:ea typeface="Arial" charset="0"/>
                <a:cs typeface="Arial" charset="0"/>
              </a:rPr>
              <a:t>Facebook</a:t>
            </a:r>
            <a:endParaRPr lang="en-US" sz="1400" b="0" dirty="0"/>
          </a:p>
        </p:txBody>
      </p:sp>
      <p:sp>
        <p:nvSpPr>
          <p:cNvPr id="4" name="Rectangle 3"/>
          <p:cNvSpPr/>
          <p:nvPr/>
        </p:nvSpPr>
        <p:spPr>
          <a:xfrm>
            <a:off x="395288" y="663671"/>
            <a:ext cx="3780000" cy="2516073"/>
          </a:xfrm>
          <a:prstGeom prst="rect">
            <a:avLst/>
          </a:prstGeom>
        </p:spPr>
        <p:txBody>
          <a:bodyPr wrap="square">
            <a:spAutoFit/>
          </a:bodyPr>
          <a:lstStyle/>
          <a:p>
            <a:r>
              <a:rPr lang="en-US" sz="1050" b="1" dirty="0">
                <a:solidFill>
                  <a:srgbClr val="000000"/>
                </a:solidFill>
                <a:latin typeface="Arial" panose="020B0604020202020204" pitchFamily="34" charset="0"/>
                <a:cs typeface="Arial" panose="020B0604020202020204" pitchFamily="34" charset="0"/>
              </a:rPr>
              <a:t>Anomaly Detection</a:t>
            </a:r>
          </a:p>
          <a:p>
            <a:pPr marL="171450" indent="-171450">
              <a:buClr>
                <a:srgbClr val="990000"/>
              </a:buClr>
              <a:buFont typeface="Wingdings" panose="05000000000000000000" pitchFamily="2" charset="2"/>
              <a:buChar char="§"/>
            </a:pPr>
            <a:r>
              <a:rPr lang="en-US" sz="1050" dirty="0">
                <a:solidFill>
                  <a:srgbClr val="000000"/>
                </a:solidFill>
                <a:latin typeface="Arial" panose="020B0604020202020204" pitchFamily="34" charset="0"/>
                <a:cs typeface="Arial" panose="020B0604020202020204" pitchFamily="34" charset="0"/>
              </a:rPr>
              <a:t>Many false alarms</a:t>
            </a:r>
          </a:p>
          <a:p>
            <a:pPr marL="357188" lvl="1" indent="-179388">
              <a:buClr>
                <a:srgbClr val="990000"/>
              </a:buClr>
              <a:buFont typeface="Arial" panose="020B0604020202020204" pitchFamily="34" charset="0"/>
              <a:buChar char="‒"/>
            </a:pPr>
            <a:r>
              <a:rPr lang="en-US" sz="1050" dirty="0">
                <a:solidFill>
                  <a:srgbClr val="000000"/>
                </a:solidFill>
                <a:latin typeface="Arial" panose="020B0604020202020204" pitchFamily="34" charset="0"/>
                <a:cs typeface="Arial" panose="020B0604020202020204" pitchFamily="34" charset="0"/>
              </a:rPr>
              <a:t>Alarms when servers are under heavy load</a:t>
            </a:r>
          </a:p>
          <a:p>
            <a:pPr marL="171450" indent="-171450">
              <a:buClr>
                <a:srgbClr val="990000"/>
              </a:buClr>
              <a:buFont typeface="Wingdings" panose="05000000000000000000" pitchFamily="2" charset="2"/>
              <a:buChar char="§"/>
            </a:pPr>
            <a:r>
              <a:rPr lang="en-US" sz="1050" dirty="0">
                <a:solidFill>
                  <a:srgbClr val="000000"/>
                </a:solidFill>
                <a:latin typeface="Arial" panose="020B0604020202020204" pitchFamily="34" charset="0"/>
                <a:cs typeface="Arial" panose="020B0604020202020204" pitchFamily="34" charset="0"/>
              </a:rPr>
              <a:t>Transient failures</a:t>
            </a:r>
          </a:p>
          <a:p>
            <a:pPr marL="357188" lvl="1" indent="-179388">
              <a:buClr>
                <a:srgbClr val="990000"/>
              </a:buClr>
              <a:buFont typeface="Arial" panose="020B0604020202020204" pitchFamily="34" charset="0"/>
              <a:buChar char="‒"/>
            </a:pPr>
            <a:r>
              <a:rPr lang="en-US" sz="1050" dirty="0">
                <a:solidFill>
                  <a:srgbClr val="000000"/>
                </a:solidFill>
                <a:latin typeface="Arial" panose="020B0604020202020204" pitchFamily="34" charset="0"/>
                <a:cs typeface="Arial" panose="020B0604020202020204" pitchFamily="34" charset="0"/>
              </a:rPr>
              <a:t>Run CPU, MEM, and network benchmarks to create loads to reproduce transient failures (</a:t>
            </a:r>
            <a:r>
              <a:rPr lang="en-US" sz="1050" dirty="0" err="1">
                <a:solidFill>
                  <a:srgbClr val="000000"/>
                </a:solidFill>
                <a:latin typeface="Arial" panose="020B0604020202020204" pitchFamily="34" charset="0"/>
                <a:cs typeface="Arial" panose="020B0604020202020204" pitchFamily="34" charset="0"/>
              </a:rPr>
              <a:t>CoreMark</a:t>
            </a:r>
            <a:r>
              <a:rPr lang="en-US" sz="1050" dirty="0">
                <a:solidFill>
                  <a:srgbClr val="000000"/>
                </a:solidFill>
                <a:latin typeface="Arial" panose="020B0604020202020204" pitchFamily="34" charset="0"/>
                <a:cs typeface="Arial" panose="020B0604020202020204" pitchFamily="34" charset="0"/>
              </a:rPr>
              <a:t>, iperf3, …)</a:t>
            </a:r>
          </a:p>
          <a:p>
            <a:pPr marL="171450" indent="-171450">
              <a:buClr>
                <a:srgbClr val="990000"/>
              </a:buClr>
              <a:buFont typeface="Wingdings" panose="05000000000000000000" pitchFamily="2" charset="2"/>
              <a:buChar char="§"/>
            </a:pPr>
            <a:r>
              <a:rPr lang="en-US" sz="1050" dirty="0">
                <a:solidFill>
                  <a:srgbClr val="000000"/>
                </a:solidFill>
                <a:latin typeface="Arial" panose="020B0604020202020204" pitchFamily="34" charset="0"/>
                <a:cs typeface="Arial" panose="020B0604020202020204" pitchFamily="34" charset="0"/>
              </a:rPr>
              <a:t>Techniques</a:t>
            </a:r>
          </a:p>
          <a:p>
            <a:pPr marL="357188" lvl="1" indent="-179388">
              <a:buClr>
                <a:srgbClr val="990000"/>
              </a:buClr>
              <a:buFont typeface="Arial" panose="020B0604020202020204" pitchFamily="34" charset="0"/>
              <a:buChar char="‒"/>
            </a:pPr>
            <a:r>
              <a:rPr lang="en-US" sz="1050" dirty="0">
                <a:solidFill>
                  <a:srgbClr val="000000"/>
                </a:solidFill>
                <a:latin typeface="Arial" panose="020B0604020202020204" pitchFamily="34" charset="0"/>
                <a:cs typeface="Arial" panose="020B0604020202020204" pitchFamily="34" charset="0"/>
              </a:rPr>
              <a:t>Time series, Holt-Winters, exponential, and Gaussian mixture models</a:t>
            </a:r>
          </a:p>
          <a:p>
            <a:pPr marL="171450" indent="-171450">
              <a:buClr>
                <a:srgbClr val="990000"/>
              </a:buClr>
              <a:buFont typeface="Wingdings" panose="05000000000000000000" pitchFamily="2" charset="2"/>
              <a:buChar char="§"/>
            </a:pPr>
            <a:r>
              <a:rPr lang="en-US" sz="1050" dirty="0">
                <a:solidFill>
                  <a:srgbClr val="000000"/>
                </a:solidFill>
                <a:latin typeface="Arial" panose="020B0604020202020204" pitchFamily="34" charset="0"/>
                <a:cs typeface="Arial" panose="020B0604020202020204" pitchFamily="34" charset="0"/>
              </a:rPr>
              <a:t>Thresholds</a:t>
            </a:r>
          </a:p>
          <a:p>
            <a:pPr marL="357188" lvl="1" indent="-179388">
              <a:buClr>
                <a:srgbClr val="990000"/>
              </a:buClr>
              <a:buFont typeface="Arial" panose="020B0604020202020204" pitchFamily="34" charset="0"/>
              <a:buChar char="‒"/>
            </a:pPr>
            <a:r>
              <a:rPr lang="en-US" sz="1050" dirty="0">
                <a:solidFill>
                  <a:srgbClr val="000000"/>
                </a:solidFill>
                <a:latin typeface="Arial" panose="020B0604020202020204" pitchFamily="34" charset="0"/>
                <a:cs typeface="Arial" panose="020B0604020202020204" pitchFamily="34" charset="0"/>
              </a:rPr>
              <a:t>Pre-defined static thresholds</a:t>
            </a:r>
          </a:p>
          <a:p>
            <a:pPr marL="357188" lvl="1" indent="-179388">
              <a:buClr>
                <a:srgbClr val="990000"/>
              </a:buClr>
              <a:buFont typeface="Arial" panose="020B0604020202020204" pitchFamily="34" charset="0"/>
              <a:buChar char="‒"/>
            </a:pPr>
            <a:r>
              <a:rPr lang="en-US" sz="1050" dirty="0">
                <a:solidFill>
                  <a:srgbClr val="000000"/>
                </a:solidFill>
                <a:latin typeface="Arial" panose="020B0604020202020204" pitchFamily="34" charset="0"/>
                <a:cs typeface="Arial" panose="020B0604020202020204" pitchFamily="34" charset="0"/>
              </a:rPr>
              <a:t>Data points outside predictive thresholds</a:t>
            </a:r>
          </a:p>
          <a:p>
            <a:pPr marL="357188" lvl="1" indent="-179388">
              <a:buClr>
                <a:srgbClr val="990000"/>
              </a:buClr>
              <a:buFont typeface="Arial" panose="020B0604020202020204" pitchFamily="34" charset="0"/>
              <a:buChar char="‒"/>
            </a:pPr>
            <a:r>
              <a:rPr lang="en-US" sz="1050" dirty="0">
                <a:solidFill>
                  <a:srgbClr val="000000"/>
                </a:solidFill>
                <a:latin typeface="Arial" panose="020B0604020202020204" pitchFamily="34" charset="0"/>
                <a:cs typeface="Arial" panose="020B0604020202020204" pitchFamily="34" charset="0"/>
              </a:rPr>
              <a:t>Learned from the time series using machine learning</a:t>
            </a:r>
          </a:p>
          <a:p>
            <a:pPr marL="171450" indent="-171450">
              <a:buClr>
                <a:srgbClr val="990000"/>
              </a:buClr>
              <a:buFont typeface="Wingdings" panose="05000000000000000000" pitchFamily="2" charset="2"/>
              <a:buChar char="§"/>
            </a:pPr>
            <a:endParaRPr lang="en-US" sz="1050" dirty="0">
              <a:solidFill>
                <a:srgbClr val="000000"/>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395288" y="3464583"/>
            <a:ext cx="5101706" cy="1094424"/>
          </a:xfrm>
          <a:prstGeom prst="rect">
            <a:avLst/>
          </a:prstGeom>
        </p:spPr>
      </p:pic>
      <p:sp>
        <p:nvSpPr>
          <p:cNvPr id="6" name="Rectangle 5"/>
          <p:cNvSpPr/>
          <p:nvPr/>
        </p:nvSpPr>
        <p:spPr>
          <a:xfrm>
            <a:off x="4716463" y="663671"/>
            <a:ext cx="3905250" cy="1708160"/>
          </a:xfrm>
          <a:prstGeom prst="rect">
            <a:avLst/>
          </a:prstGeom>
        </p:spPr>
        <p:txBody>
          <a:bodyPr wrap="square">
            <a:spAutoFit/>
          </a:bodyPr>
          <a:lstStyle/>
          <a:p>
            <a:r>
              <a:rPr lang="en-US" sz="1050" b="1" dirty="0">
                <a:solidFill>
                  <a:srgbClr val="000000"/>
                </a:solidFill>
                <a:latin typeface="Arial" panose="020B0604020202020204" pitchFamily="34" charset="0"/>
                <a:cs typeface="Arial" panose="020B0604020202020204" pitchFamily="34" charset="0"/>
              </a:rPr>
              <a:t>Recommendations</a:t>
            </a:r>
          </a:p>
          <a:p>
            <a:pPr marL="171450" indent="-171450">
              <a:buClr>
                <a:srgbClr val="990000"/>
              </a:buClr>
              <a:buFont typeface="Wingdings" panose="05000000000000000000" pitchFamily="2" charset="2"/>
              <a:buChar char="§"/>
            </a:pPr>
            <a:r>
              <a:rPr lang="en-US" sz="1050" dirty="0">
                <a:solidFill>
                  <a:srgbClr val="000000"/>
                </a:solidFill>
                <a:latin typeface="Arial" panose="020B0604020202020204" pitchFamily="34" charset="0"/>
                <a:cs typeface="Arial" panose="020B0604020202020204" pitchFamily="34" charset="0"/>
              </a:rPr>
              <a:t>Use ML to learn from closed repair tickets</a:t>
            </a:r>
          </a:p>
          <a:p>
            <a:pPr marL="171450" indent="-171450">
              <a:buClr>
                <a:srgbClr val="990000"/>
              </a:buClr>
              <a:buFont typeface="Wingdings" panose="05000000000000000000" pitchFamily="2" charset="2"/>
              <a:buChar char="§"/>
            </a:pPr>
            <a:r>
              <a:rPr lang="en-US" sz="1050" dirty="0">
                <a:solidFill>
                  <a:srgbClr val="000000"/>
                </a:solidFill>
                <a:latin typeface="Arial" panose="020B0604020202020204" pitchFamily="34" charset="0"/>
                <a:cs typeface="Arial" panose="020B0604020202020204" pitchFamily="34" charset="0"/>
              </a:rPr>
              <a:t>Recommend repair actions</a:t>
            </a:r>
          </a:p>
          <a:p>
            <a:pPr marL="357188" lvl="1" indent="-179388">
              <a:buClr>
                <a:srgbClr val="990000"/>
              </a:buClr>
              <a:buFont typeface="Arial" panose="020B0604020202020204" pitchFamily="34" charset="0"/>
              <a:buChar char="‒"/>
            </a:pPr>
            <a:r>
              <a:rPr lang="en-US" sz="1050" dirty="0">
                <a:solidFill>
                  <a:srgbClr val="000000"/>
                </a:solidFill>
                <a:latin typeface="Arial" panose="020B0604020202020204" pitchFamily="34" charset="0"/>
                <a:cs typeface="Arial" panose="020B0604020202020204" pitchFamily="34" charset="0"/>
              </a:rPr>
              <a:t>Based on how similar tickets have been closed </a:t>
            </a:r>
          </a:p>
          <a:p>
            <a:pPr marL="357188" lvl="1" indent="-179388">
              <a:buClr>
                <a:srgbClr val="990000"/>
              </a:buClr>
              <a:buFont typeface="Arial" panose="020B0604020202020204" pitchFamily="34" charset="0"/>
              <a:buChar char="‒"/>
            </a:pPr>
            <a:r>
              <a:rPr lang="en-US" sz="1050" dirty="0">
                <a:solidFill>
                  <a:srgbClr val="990000"/>
                </a:solidFill>
                <a:latin typeface="Arial" panose="020B0604020202020204" pitchFamily="34" charset="0"/>
                <a:cs typeface="Arial" panose="020B0604020202020204" pitchFamily="34" charset="0"/>
              </a:rPr>
              <a:t>Use raw text logs as features</a:t>
            </a:r>
          </a:p>
          <a:p>
            <a:pPr marL="357188" lvl="1" indent="-179388">
              <a:buClr>
                <a:srgbClr val="990000"/>
              </a:buClr>
              <a:buFont typeface="Arial" panose="020B0604020202020204" pitchFamily="34" charset="0"/>
              <a:buChar char="‒"/>
            </a:pPr>
            <a:r>
              <a:rPr lang="en-US" sz="1050" dirty="0">
                <a:solidFill>
                  <a:srgbClr val="000000"/>
                </a:solidFill>
                <a:latin typeface="Arial" panose="020B0604020202020204" pitchFamily="34" charset="0"/>
                <a:cs typeface="Arial" panose="020B0604020202020204" pitchFamily="34" charset="0"/>
              </a:rPr>
              <a:t>Predict the repair actions</a:t>
            </a:r>
          </a:p>
          <a:p>
            <a:pPr marL="171450" indent="-171450">
              <a:buClr>
                <a:srgbClr val="990000"/>
              </a:buClr>
              <a:buFont typeface="Wingdings" panose="05000000000000000000" pitchFamily="2" charset="2"/>
              <a:buChar char="§"/>
            </a:pPr>
            <a:r>
              <a:rPr lang="en-US" sz="1050" dirty="0">
                <a:solidFill>
                  <a:srgbClr val="000000"/>
                </a:solidFill>
                <a:latin typeface="Arial" panose="020B0604020202020204" pitchFamily="34" charset="0"/>
                <a:cs typeface="Arial" panose="020B0604020202020204" pitchFamily="34" charset="0"/>
              </a:rPr>
              <a:t>Evaluation (undiagnosed tickets)</a:t>
            </a:r>
          </a:p>
          <a:p>
            <a:pPr marL="357188" lvl="1" indent="-179388">
              <a:buClr>
                <a:srgbClr val="990000"/>
              </a:buClr>
              <a:buFont typeface="Arial" panose="020B0604020202020204" pitchFamily="34" charset="0"/>
              <a:buChar char="‒"/>
            </a:pPr>
            <a:r>
              <a:rPr lang="en-US" sz="1050" dirty="0">
                <a:solidFill>
                  <a:srgbClr val="000000"/>
                </a:solidFill>
                <a:latin typeface="Arial" panose="020B0604020202020204" pitchFamily="34" charset="0"/>
                <a:cs typeface="Arial" panose="020B0604020202020204" pitchFamily="34" charset="0"/>
              </a:rPr>
              <a:t>Recommend up to 5 repair actions for undiagnosed ticket</a:t>
            </a:r>
          </a:p>
          <a:p>
            <a:pPr marL="357188" lvl="1" indent="-179388">
              <a:buClr>
                <a:srgbClr val="990000"/>
              </a:buClr>
              <a:buFont typeface="Arial" panose="020B0604020202020204" pitchFamily="34" charset="0"/>
              <a:buChar char="‒"/>
            </a:pPr>
            <a:r>
              <a:rPr lang="en-US" sz="1050" dirty="0">
                <a:solidFill>
                  <a:srgbClr val="000000"/>
                </a:solidFill>
                <a:latin typeface="Arial" panose="020B0604020202020204" pitchFamily="34" charset="0"/>
                <a:cs typeface="Arial" panose="020B0604020202020204" pitchFamily="34" charset="0"/>
              </a:rPr>
              <a:t>Correct repair actions: 50% to 80%</a:t>
            </a:r>
          </a:p>
        </p:txBody>
      </p:sp>
      <p:sp>
        <p:nvSpPr>
          <p:cNvPr id="8" name="Rectangle 7"/>
          <p:cNvSpPr/>
          <p:nvPr/>
        </p:nvSpPr>
        <p:spPr>
          <a:xfrm>
            <a:off x="5727505" y="2495087"/>
            <a:ext cx="2962592" cy="1938992"/>
          </a:xfrm>
          <a:prstGeom prst="rect">
            <a:avLst/>
          </a:prstGeom>
          <a:solidFill>
            <a:schemeClr val="bg1">
              <a:lumMod val="95000"/>
            </a:schemeClr>
          </a:solidFill>
          <a:ln>
            <a:solidFill>
              <a:schemeClr val="bg1">
                <a:lumMod val="50000"/>
              </a:schemeClr>
            </a:solidFill>
            <a:prstDash val="sysDot"/>
          </a:ln>
        </p:spPr>
        <p:txBody>
          <a:bodyPr wrap="square">
            <a:spAutoFit/>
          </a:bodyPr>
          <a:lstStyle/>
          <a:p>
            <a:pPr algn="ctr"/>
            <a:r>
              <a:rPr lang="en-US" sz="1050" b="1" dirty="0">
                <a:solidFill>
                  <a:srgbClr val="000000"/>
                </a:solidFill>
                <a:latin typeface="Arial" panose="020B0604020202020204" pitchFamily="34" charset="0"/>
                <a:cs typeface="Arial" panose="020B0604020202020204" pitchFamily="34" charset="0"/>
              </a:rPr>
              <a:t>Procedure</a:t>
            </a:r>
          </a:p>
          <a:p>
            <a:pPr marL="171450" indent="-171450">
              <a:buClr>
                <a:srgbClr val="990000"/>
              </a:buClr>
              <a:buFont typeface="Wingdings" panose="05000000000000000000" pitchFamily="2" charset="2"/>
              <a:buChar char="§"/>
            </a:pPr>
            <a:endParaRPr lang="en-US" sz="1050" dirty="0">
              <a:solidFill>
                <a:srgbClr val="000000"/>
              </a:solidFill>
              <a:latin typeface="Arial" panose="020B0604020202020204" pitchFamily="34" charset="0"/>
              <a:cs typeface="Arial" panose="020B0604020202020204" pitchFamily="34" charset="0"/>
            </a:endParaRPr>
          </a:p>
          <a:p>
            <a:pPr marL="171450" indent="-171450">
              <a:buClr>
                <a:srgbClr val="990000"/>
              </a:buClr>
              <a:buFont typeface="Wingdings" panose="05000000000000000000" pitchFamily="2" charset="2"/>
              <a:buChar char="§"/>
            </a:pPr>
            <a:r>
              <a:rPr lang="en-US" sz="900" dirty="0">
                <a:solidFill>
                  <a:srgbClr val="000000"/>
                </a:solidFill>
                <a:latin typeface="Arial" panose="020B0604020202020204" pitchFamily="34" charset="0"/>
                <a:cs typeface="Arial" panose="020B0604020202020204" pitchFamily="34" charset="0"/>
              </a:rPr>
              <a:t>Identify failure states</a:t>
            </a:r>
          </a:p>
          <a:p>
            <a:pPr marL="171450" indent="-171450">
              <a:buClr>
                <a:srgbClr val="990000"/>
              </a:buClr>
              <a:buFont typeface="Wingdings" panose="05000000000000000000" pitchFamily="2" charset="2"/>
              <a:buChar char="§"/>
            </a:pPr>
            <a:r>
              <a:rPr lang="en-US" sz="900" dirty="0">
                <a:solidFill>
                  <a:srgbClr val="000000"/>
                </a:solidFill>
                <a:latin typeface="Arial" panose="020B0604020202020204" pitchFamily="34" charset="0"/>
                <a:cs typeface="Arial" panose="020B0604020202020204" pitchFamily="34" charset="0"/>
              </a:rPr>
              <a:t>Create context for failure</a:t>
            </a:r>
          </a:p>
          <a:p>
            <a:pPr marL="358775" lvl="1" indent="-179388">
              <a:buClr>
                <a:srgbClr val="990000"/>
              </a:buClr>
              <a:buFont typeface="Arial" panose="020B0604020202020204" pitchFamily="34" charset="0"/>
              <a:buChar char="‒"/>
            </a:pPr>
            <a:r>
              <a:rPr lang="en-US" sz="900" dirty="0">
                <a:solidFill>
                  <a:srgbClr val="000000"/>
                </a:solidFill>
                <a:latin typeface="Arial" panose="020B0604020202020204" pitchFamily="34" charset="0"/>
                <a:cs typeface="Arial" panose="020B0604020202020204" pitchFamily="34" charset="0"/>
              </a:rPr>
              <a:t>Abstract logs, metrics, traces, events, …</a:t>
            </a:r>
          </a:p>
          <a:p>
            <a:pPr marL="171450" indent="-171450">
              <a:buClr>
                <a:srgbClr val="990000"/>
              </a:buClr>
              <a:buFont typeface="Wingdings" panose="05000000000000000000" pitchFamily="2" charset="2"/>
              <a:buChar char="§"/>
            </a:pPr>
            <a:r>
              <a:rPr lang="en-US" sz="900" dirty="0">
                <a:solidFill>
                  <a:srgbClr val="000000"/>
                </a:solidFill>
                <a:latin typeface="Arial" panose="020B0604020202020204" pitchFamily="34" charset="0"/>
                <a:cs typeface="Arial" panose="020B0604020202020204" pitchFamily="34" charset="0"/>
              </a:rPr>
              <a:t>State explosion problem</a:t>
            </a:r>
          </a:p>
          <a:p>
            <a:pPr marL="358775" lvl="1" indent="-179388">
              <a:buClr>
                <a:srgbClr val="990000"/>
              </a:buClr>
              <a:buFont typeface="Arial" panose="020B0604020202020204" pitchFamily="34" charset="0"/>
              <a:buChar char="‒"/>
            </a:pPr>
            <a:r>
              <a:rPr lang="en-US" sz="900" dirty="0">
                <a:solidFill>
                  <a:srgbClr val="000000"/>
                </a:solidFill>
                <a:latin typeface="Arial" panose="020B0604020202020204" pitchFamily="34" charset="0"/>
                <a:cs typeface="Arial" panose="020B0604020202020204" pitchFamily="34" charset="0"/>
              </a:rPr>
              <a:t>Aggregates states according to patterns</a:t>
            </a:r>
          </a:p>
          <a:p>
            <a:pPr marL="171450" indent="-171450">
              <a:buClr>
                <a:srgbClr val="990000"/>
              </a:buClr>
              <a:buFont typeface="Wingdings" panose="05000000000000000000" pitchFamily="2" charset="2"/>
              <a:buChar char="§"/>
            </a:pPr>
            <a:r>
              <a:rPr lang="en-US" sz="900" dirty="0">
                <a:solidFill>
                  <a:srgbClr val="000000"/>
                </a:solidFill>
                <a:latin typeface="Arial" panose="020B0604020202020204" pitchFamily="34" charset="0"/>
                <a:cs typeface="Arial" panose="020B0604020202020204" pitchFamily="34" charset="0"/>
              </a:rPr>
              <a:t>Map state patterns to recovery scripts</a:t>
            </a:r>
          </a:p>
          <a:p>
            <a:pPr marL="171450" indent="-171450">
              <a:buClr>
                <a:srgbClr val="990000"/>
              </a:buClr>
              <a:buFont typeface="Wingdings" panose="05000000000000000000" pitchFamily="2" charset="2"/>
              <a:buChar char="§"/>
            </a:pPr>
            <a:r>
              <a:rPr lang="en-US" sz="900" dirty="0">
                <a:solidFill>
                  <a:srgbClr val="000000"/>
                </a:solidFill>
                <a:latin typeface="Arial" panose="020B0604020202020204" pitchFamily="34" charset="0"/>
                <a:cs typeface="Arial" panose="020B0604020202020204" pitchFamily="34" charset="0"/>
              </a:rPr>
              <a:t>Establish relationships between patterns’ elements and scripts actions</a:t>
            </a:r>
          </a:p>
          <a:p>
            <a:pPr marL="171450" indent="-171450">
              <a:buClr>
                <a:srgbClr val="990000"/>
              </a:buClr>
              <a:buFont typeface="Wingdings" panose="05000000000000000000" pitchFamily="2" charset="2"/>
              <a:buChar char="§"/>
            </a:pPr>
            <a:r>
              <a:rPr lang="en-US" sz="900" dirty="0">
                <a:solidFill>
                  <a:srgbClr val="000000"/>
                </a:solidFill>
                <a:latin typeface="Arial" panose="020B0604020202020204" pitchFamily="34" charset="0"/>
                <a:cs typeface="Arial" panose="020B0604020202020204" pitchFamily="34" charset="0"/>
              </a:rPr>
              <a:t>Recommendation</a:t>
            </a:r>
          </a:p>
          <a:p>
            <a:pPr marL="358775" lvl="1" indent="-179388">
              <a:buClr>
                <a:srgbClr val="990000"/>
              </a:buClr>
              <a:buFont typeface="Arial" panose="020B0604020202020204" pitchFamily="34" charset="0"/>
              <a:buChar char="‒"/>
            </a:pPr>
            <a:r>
              <a:rPr lang="en-US" sz="900" dirty="0">
                <a:solidFill>
                  <a:srgbClr val="000000"/>
                </a:solidFill>
                <a:latin typeface="Arial" panose="020B0604020202020204" pitchFamily="34" charset="0"/>
                <a:cs typeface="Arial" panose="020B0604020202020204" pitchFamily="34" charset="0"/>
              </a:rPr>
              <a:t>For a given failure, find the matching script</a:t>
            </a:r>
          </a:p>
          <a:p>
            <a:pPr marL="171450" indent="-171450">
              <a:buClr>
                <a:srgbClr val="990000"/>
              </a:buClr>
              <a:buFont typeface="Wingdings" panose="05000000000000000000" pitchFamily="2" charset="2"/>
              <a:buChar char="§"/>
            </a:pPr>
            <a:r>
              <a:rPr lang="en-US" sz="900" dirty="0">
                <a:solidFill>
                  <a:srgbClr val="000000"/>
                </a:solidFill>
                <a:latin typeface="Arial" panose="020B0604020202020204" pitchFamily="34" charset="0"/>
                <a:cs typeface="Arial" panose="020B0604020202020204" pitchFamily="34" charset="0"/>
              </a:rPr>
              <a:t>Feedback loop from </a:t>
            </a:r>
            <a:r>
              <a:rPr lang="en-US" sz="900" dirty="0" err="1">
                <a:solidFill>
                  <a:srgbClr val="000000"/>
                </a:solidFill>
                <a:latin typeface="Arial" panose="020B0604020202020204" pitchFamily="34" charset="0"/>
                <a:cs typeface="Arial" panose="020B0604020202020204" pitchFamily="34" charset="0"/>
              </a:rPr>
              <a:t>technitiaon</a:t>
            </a:r>
            <a:endParaRPr lang="en-US" sz="9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079543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F95558D-E617-9342-AB54-94B85C9334E6}"/>
              </a:ext>
            </a:extLst>
          </p:cNvPr>
          <p:cNvSpPr/>
          <p:nvPr/>
        </p:nvSpPr>
        <p:spPr>
          <a:xfrm>
            <a:off x="368073" y="3021947"/>
            <a:ext cx="7971065" cy="1773891"/>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p:txBody>
          <a:bodyPr/>
          <a:lstStyle/>
          <a:p>
            <a:r>
              <a:rPr lang="en-US" sz="1400" dirty="0">
                <a:latin typeface="Arial" charset="0"/>
                <a:ea typeface="Arial" charset="0"/>
                <a:cs typeface="Arial" charset="0"/>
              </a:rPr>
              <a:t>Related Work</a:t>
            </a:r>
            <a:br>
              <a:rPr lang="en-US" sz="1400" b="0" dirty="0">
                <a:latin typeface="Arial" charset="0"/>
                <a:ea typeface="Arial" charset="0"/>
                <a:cs typeface="Arial" charset="0"/>
              </a:rPr>
            </a:br>
            <a:r>
              <a:rPr lang="en-US" sz="1400" b="0" dirty="0">
                <a:latin typeface="Arial" charset="0"/>
                <a:ea typeface="Arial" charset="0"/>
                <a:cs typeface="Arial" charset="0"/>
              </a:rPr>
              <a:t>Facebook</a:t>
            </a:r>
            <a:endParaRPr lang="en-US" sz="1400" b="0" dirty="0"/>
          </a:p>
        </p:txBody>
      </p:sp>
      <p:pic>
        <p:nvPicPr>
          <p:cNvPr id="10" name="Picture 9">
            <a:extLst>
              <a:ext uri="{FF2B5EF4-FFF2-40B4-BE49-F238E27FC236}">
                <a16:creationId xmlns:a16="http://schemas.microsoft.com/office/drawing/2014/main" id="{26CDFFA5-BA16-754E-BFFA-3793BB8B3764}"/>
              </a:ext>
            </a:extLst>
          </p:cNvPr>
          <p:cNvPicPr>
            <a:picLocks noChangeAspect="1"/>
          </p:cNvPicPr>
          <p:nvPr/>
        </p:nvPicPr>
        <p:blipFill>
          <a:blip r:embed="rId3"/>
          <a:stretch>
            <a:fillRect/>
          </a:stretch>
        </p:blipFill>
        <p:spPr>
          <a:xfrm>
            <a:off x="4967288" y="745377"/>
            <a:ext cx="3349412" cy="2039565"/>
          </a:xfrm>
          <a:prstGeom prst="rect">
            <a:avLst/>
          </a:prstGeom>
          <a:ln>
            <a:solidFill>
              <a:schemeClr val="bg1">
                <a:lumMod val="65000"/>
              </a:schemeClr>
            </a:solidFill>
          </a:ln>
        </p:spPr>
      </p:pic>
      <p:sp>
        <p:nvSpPr>
          <p:cNvPr id="16" name="Rectangle 15">
            <a:extLst>
              <a:ext uri="{FF2B5EF4-FFF2-40B4-BE49-F238E27FC236}">
                <a16:creationId xmlns:a16="http://schemas.microsoft.com/office/drawing/2014/main" id="{BC72B091-3FBE-374D-88E9-835ADF1FAB9F}"/>
              </a:ext>
            </a:extLst>
          </p:cNvPr>
          <p:cNvSpPr/>
          <p:nvPr/>
        </p:nvSpPr>
        <p:spPr>
          <a:xfrm>
            <a:off x="7808785" y="747700"/>
            <a:ext cx="561368" cy="246221"/>
          </a:xfrm>
          <a:prstGeom prst="rect">
            <a:avLst/>
          </a:prstGeom>
        </p:spPr>
        <p:txBody>
          <a:bodyPr wrap="square">
            <a:spAutoFit/>
          </a:bodyPr>
          <a:lstStyle/>
          <a:p>
            <a:r>
              <a:rPr lang="en-US" sz="1000" b="1" dirty="0">
                <a:solidFill>
                  <a:schemeClr val="tx2"/>
                </a:solidFill>
                <a:latin typeface="Arial" panose="020B0604020202020204" pitchFamily="34" charset="0"/>
                <a:cs typeface="Arial" panose="020B0604020202020204" pitchFamily="34" charset="0"/>
              </a:rPr>
              <a:t>2020</a:t>
            </a:r>
            <a:endParaRPr lang="en-US" sz="1000" dirty="0">
              <a:solidFill>
                <a:schemeClr val="tx2"/>
              </a:solidFill>
              <a:effectLst/>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A553C5C-87B8-5848-A558-85E607B97727}"/>
              </a:ext>
            </a:extLst>
          </p:cNvPr>
          <p:cNvSpPr/>
          <p:nvPr/>
        </p:nvSpPr>
        <p:spPr>
          <a:xfrm>
            <a:off x="395288" y="675651"/>
            <a:ext cx="3739388" cy="2246769"/>
          </a:xfrm>
          <a:prstGeom prst="rect">
            <a:avLst/>
          </a:prstGeom>
        </p:spPr>
        <p:txBody>
          <a:bodyPr wrap="square">
            <a:spAutoFit/>
          </a:bodyPr>
          <a:lstStyle/>
          <a:p>
            <a:r>
              <a:rPr lang="en-US" sz="1000" b="1" dirty="0">
                <a:latin typeface="Arial" panose="020B0604020202020204" pitchFamily="34" charset="0"/>
                <a:cs typeface="Arial" panose="020B0604020202020204" pitchFamily="34" charset="0"/>
              </a:rPr>
              <a:t>Real-time Automated RCA (Root Cause Analysis)</a:t>
            </a:r>
          </a:p>
          <a:p>
            <a:pPr marL="171450" indent="-171450">
              <a:buFont typeface="Wingdings" pitchFamily="2" charset="2"/>
              <a:buChar char="§"/>
            </a:pPr>
            <a:r>
              <a:rPr lang="en-US" sz="1000" dirty="0">
                <a:latin typeface="Arial" panose="020B0604020202020204" pitchFamily="34" charset="0"/>
                <a:cs typeface="Arial" panose="020B0604020202020204" pitchFamily="34" charset="0"/>
              </a:rPr>
              <a:t>Used in </a:t>
            </a:r>
            <a:r>
              <a:rPr lang="en-US" sz="1000" dirty="0">
                <a:solidFill>
                  <a:schemeClr val="tx2"/>
                </a:solidFill>
                <a:latin typeface="Arial" panose="020B0604020202020204" pitchFamily="34" charset="0"/>
                <a:cs typeface="Arial" panose="020B0604020202020204" pitchFamily="34" charset="0"/>
              </a:rPr>
              <a:t>production </a:t>
            </a:r>
            <a:r>
              <a:rPr lang="en-US" sz="1000" dirty="0">
                <a:latin typeface="Arial" panose="020B0604020202020204" pitchFamily="34" charset="0"/>
                <a:cs typeface="Arial" panose="020B0604020202020204" pitchFamily="34" charset="0"/>
              </a:rPr>
              <a:t>at Facebook</a:t>
            </a:r>
          </a:p>
          <a:p>
            <a:pPr marL="171450" indent="-171450">
              <a:buFont typeface="Wingdings" pitchFamily="2" charset="2"/>
              <a:buChar char="§"/>
            </a:pPr>
            <a:r>
              <a:rPr lang="en-US" sz="1000" dirty="0">
                <a:latin typeface="Arial" panose="020B0604020202020204" pitchFamily="34" charset="0"/>
                <a:cs typeface="Arial" panose="020B0604020202020204" pitchFamily="34" charset="0"/>
              </a:rPr>
              <a:t>Analyzes </a:t>
            </a:r>
            <a:r>
              <a:rPr lang="en-US" sz="1000" dirty="0">
                <a:solidFill>
                  <a:schemeClr val="tx2"/>
                </a:solidFill>
                <a:latin typeface="Arial" panose="020B0604020202020204" pitchFamily="34" charset="0"/>
                <a:cs typeface="Arial" panose="020B0604020202020204" pitchFamily="34" charset="0"/>
              </a:rPr>
              <a:t>structured logs </a:t>
            </a:r>
            <a:r>
              <a:rPr lang="en-US" sz="1000" dirty="0">
                <a:latin typeface="Arial" panose="020B0604020202020204" pitchFamily="34" charset="0"/>
                <a:cs typeface="Arial" panose="020B0604020202020204" pitchFamily="34" charset="0"/>
              </a:rPr>
              <a:t>to find failure modes associations</a:t>
            </a:r>
          </a:p>
          <a:p>
            <a:pPr marL="358775" lvl="1" indent="-177800">
              <a:buFont typeface="Arial" panose="020B0604020202020204" pitchFamily="34" charset="0"/>
              <a:buChar char="‒"/>
            </a:pPr>
            <a:r>
              <a:rPr lang="en-US" sz="1000" i="1" dirty="0">
                <a:latin typeface="Arial" panose="020B0604020202020204" pitchFamily="34" charset="0"/>
                <a:cs typeface="Arial" panose="020B0604020202020204" pitchFamily="34" charset="0"/>
              </a:rPr>
              <a:t>Software</a:t>
            </a:r>
            <a:r>
              <a:rPr lang="en-US" sz="1000" dirty="0">
                <a:latin typeface="Arial" panose="020B0604020202020204" pitchFamily="34" charset="0"/>
                <a:cs typeface="Arial" panose="020B0604020202020204" pitchFamily="34" charset="0"/>
              </a:rPr>
              <a:t> service logs and </a:t>
            </a:r>
            <a:r>
              <a:rPr lang="en-US" sz="1000" i="1" dirty="0">
                <a:latin typeface="Arial" panose="020B0604020202020204" pitchFamily="34" charset="0"/>
                <a:cs typeface="Arial" panose="020B0604020202020204" pitchFamily="34" charset="0"/>
              </a:rPr>
              <a:t>Hardware</a:t>
            </a:r>
            <a:r>
              <a:rPr lang="en-US" sz="1000" dirty="0">
                <a:latin typeface="Arial" panose="020B0604020202020204" pitchFamily="34" charset="0"/>
                <a:cs typeface="Arial" panose="020B0604020202020204" pitchFamily="34" charset="0"/>
              </a:rPr>
              <a:t> telemetry</a:t>
            </a:r>
          </a:p>
          <a:p>
            <a:pPr marL="171450" indent="-171450">
              <a:buFont typeface="Wingdings" pitchFamily="2" charset="2"/>
              <a:buChar char="§"/>
            </a:pPr>
            <a:r>
              <a:rPr lang="en-US" sz="1000" dirty="0">
                <a:latin typeface="Arial" panose="020B0604020202020204" pitchFamily="34" charset="0"/>
                <a:cs typeface="Arial" panose="020B0604020202020204" pitchFamily="34" charset="0"/>
              </a:rPr>
              <a:t>Examples </a:t>
            </a:r>
          </a:p>
          <a:p>
            <a:pPr marL="358775" lvl="1" indent="-177800">
              <a:buFont typeface="Arial" panose="020B0604020202020204" pitchFamily="34" charset="0"/>
              <a:buChar char="‒"/>
            </a:pPr>
            <a:r>
              <a:rPr lang="en-US" sz="1000" dirty="0">
                <a:latin typeface="Arial" panose="020B0604020202020204" pitchFamily="34" charset="0"/>
                <a:cs typeface="Arial" panose="020B0604020202020204" pitchFamily="34" charset="0"/>
              </a:rPr>
              <a:t>Identify a specific combination of hardware and software configurations correlated to bad reboots </a:t>
            </a:r>
          </a:p>
          <a:p>
            <a:pPr marL="358775" lvl="1" indent="-177800">
              <a:buFont typeface="Arial" panose="020B0604020202020204" pitchFamily="34" charset="0"/>
              <a:buChar char="‒"/>
            </a:pPr>
            <a:r>
              <a:rPr lang="en-US" sz="1000" dirty="0">
                <a:latin typeface="Arial" panose="020B0604020202020204" pitchFamily="34" charset="0"/>
                <a:cs typeface="Arial" panose="020B0604020202020204" pitchFamily="34" charset="0"/>
              </a:rPr>
              <a:t>Identify characteristics of a software job that are correlated to exceptions</a:t>
            </a:r>
          </a:p>
          <a:p>
            <a:pPr marL="171450" indent="-171450">
              <a:buFont typeface="Wingdings" pitchFamily="2" charset="2"/>
              <a:buChar char="§"/>
            </a:pPr>
            <a:r>
              <a:rPr lang="en-US" sz="1000" dirty="0">
                <a:latin typeface="Arial" panose="020B0604020202020204" pitchFamily="34" charset="0"/>
                <a:cs typeface="Arial" panose="020B0604020202020204" pitchFamily="34" charset="0"/>
              </a:rPr>
              <a:t>System architecture</a:t>
            </a:r>
          </a:p>
          <a:p>
            <a:pPr marL="358775" lvl="1" indent="-177800">
              <a:buFont typeface="Arial" panose="020B0604020202020204" pitchFamily="34" charset="0"/>
              <a:buChar char="‒"/>
            </a:pPr>
            <a:r>
              <a:rPr lang="en-US" sz="1000" dirty="0">
                <a:latin typeface="Arial" panose="020B0604020202020204" pitchFamily="34" charset="0"/>
                <a:cs typeface="Arial" panose="020B0604020202020204" pitchFamily="34" charset="0"/>
              </a:rPr>
              <a:t>Structured logs are pushed to Scuba in-memory </a:t>
            </a:r>
            <a:r>
              <a:rPr lang="en-US" sz="1000" dirty="0" err="1">
                <a:latin typeface="Arial" panose="020B0604020202020204" pitchFamily="34" charset="0"/>
                <a:cs typeface="Arial" panose="020B0604020202020204" pitchFamily="34" charset="0"/>
              </a:rPr>
              <a:t>db</a:t>
            </a:r>
            <a:endParaRPr lang="en-US" sz="1000" dirty="0">
              <a:latin typeface="Arial" panose="020B0604020202020204" pitchFamily="34" charset="0"/>
              <a:cs typeface="Arial" panose="020B0604020202020204" pitchFamily="34" charset="0"/>
            </a:endParaRPr>
          </a:p>
          <a:p>
            <a:pPr marL="358775" lvl="1" indent="-177800">
              <a:buFont typeface="Arial" panose="020B0604020202020204" pitchFamily="34" charset="0"/>
              <a:buChar char="‒"/>
            </a:pPr>
            <a:r>
              <a:rPr lang="en-US" sz="1000" dirty="0">
                <a:latin typeface="Arial" panose="020B0604020202020204" pitchFamily="34" charset="0"/>
                <a:cs typeface="Arial" panose="020B0604020202020204" pitchFamily="34" charset="0"/>
              </a:rPr>
              <a:t>Scuba use dimensional RCA</a:t>
            </a:r>
          </a:p>
          <a:p>
            <a:pPr marL="358775" lvl="1" indent="-177800">
              <a:buFont typeface="Arial" panose="020B0604020202020204" pitchFamily="34" charset="0"/>
              <a:buChar char="‒"/>
            </a:pPr>
            <a:r>
              <a:rPr lang="en-US" sz="1000" dirty="0">
                <a:latin typeface="Arial" panose="020B0604020202020204" pitchFamily="34" charset="0"/>
                <a:cs typeface="Arial" panose="020B0604020202020204" pitchFamily="34" charset="0"/>
              </a:rPr>
              <a:t>For long-term analytics, logs are stored in HDFS, queried by Hive and Presto</a:t>
            </a:r>
          </a:p>
        </p:txBody>
      </p:sp>
      <p:sp>
        <p:nvSpPr>
          <p:cNvPr id="2" name="Rectangle 1"/>
          <p:cNvSpPr/>
          <p:nvPr/>
        </p:nvSpPr>
        <p:spPr>
          <a:xfrm>
            <a:off x="335280" y="2193968"/>
            <a:ext cx="4572000" cy="276999"/>
          </a:xfrm>
          <a:prstGeom prst="rect">
            <a:avLst/>
          </a:prstGeom>
        </p:spPr>
        <p:txBody>
          <a:bodyPr>
            <a:spAutoFit/>
          </a:bodyPr>
          <a:lstStyle/>
          <a:p>
            <a:endParaRPr lang="en-US" sz="1200" dirty="0"/>
          </a:p>
        </p:txBody>
      </p:sp>
      <p:sp>
        <p:nvSpPr>
          <p:cNvPr id="13" name="Rectangle 12">
            <a:extLst>
              <a:ext uri="{FF2B5EF4-FFF2-40B4-BE49-F238E27FC236}">
                <a16:creationId xmlns:a16="http://schemas.microsoft.com/office/drawing/2014/main" id="{0A553C5C-87B8-5848-A558-85E607B97727}"/>
              </a:ext>
            </a:extLst>
          </p:cNvPr>
          <p:cNvSpPr/>
          <p:nvPr/>
        </p:nvSpPr>
        <p:spPr>
          <a:xfrm>
            <a:off x="395288" y="3074193"/>
            <a:ext cx="3739388" cy="1631216"/>
          </a:xfrm>
          <a:prstGeom prst="rect">
            <a:avLst/>
          </a:prstGeom>
        </p:spPr>
        <p:txBody>
          <a:bodyPr wrap="square">
            <a:spAutoFit/>
          </a:bodyPr>
          <a:lstStyle/>
          <a:p>
            <a:r>
              <a:rPr lang="en-US" sz="1000" b="1" dirty="0">
                <a:latin typeface="Arial" panose="020B0604020202020204" pitchFamily="34" charset="0"/>
                <a:cs typeface="Arial" panose="020B0604020202020204" pitchFamily="34" charset="0"/>
              </a:rPr>
              <a:t>Anomalous Hardware and Software Configurations</a:t>
            </a:r>
          </a:p>
          <a:p>
            <a:pPr marL="171450" indent="-171450">
              <a:buFont typeface="Wingdings" pitchFamily="2" charset="2"/>
              <a:buChar char="§"/>
            </a:pPr>
            <a:r>
              <a:rPr lang="en-US" sz="1000" dirty="0">
                <a:latin typeface="Arial" panose="020B0604020202020204" pitchFamily="34" charset="0"/>
                <a:cs typeface="Arial" panose="020B0604020202020204" pitchFamily="34" charset="0"/>
              </a:rPr>
              <a:t>Find groups of servers that failed to reboot due to a configuration problem. Root cause analysis</a:t>
            </a:r>
          </a:p>
          <a:p>
            <a:pPr marL="358775" lvl="1" indent="-177800">
              <a:buFont typeface="Arial" panose="020B0604020202020204" pitchFamily="34" charset="0"/>
              <a:buChar char="‒"/>
            </a:pPr>
            <a:r>
              <a:rPr lang="en-US" sz="1000" dirty="0">
                <a:latin typeface="Arial" panose="020B0604020202020204" pitchFamily="34" charset="0"/>
                <a:cs typeface="Arial" panose="020B0604020202020204" pitchFamily="34" charset="0"/>
              </a:rPr>
              <a:t>Labeled servers that did not rebooted as positive and the rest as negative</a:t>
            </a:r>
          </a:p>
          <a:p>
            <a:pPr marL="358775" lvl="1" indent="-177800">
              <a:buFont typeface="Arial" panose="020B0604020202020204" pitchFamily="34" charset="0"/>
              <a:buChar char="‒"/>
            </a:pPr>
            <a:r>
              <a:rPr lang="en-US" sz="1000" dirty="0">
                <a:latin typeface="Arial" panose="020B0604020202020204" pitchFamily="34" charset="0"/>
                <a:cs typeface="Arial" panose="020B0604020202020204" pitchFamily="34" charset="0"/>
              </a:rPr>
              <a:t>Create dataset with the labels and with &gt;20 service attributes, e.g., model, services, firmware, kernel</a:t>
            </a:r>
          </a:p>
          <a:p>
            <a:pPr marL="358775" lvl="1" indent="-177800">
              <a:buFont typeface="Arial" panose="020B0604020202020204" pitchFamily="34" charset="0"/>
              <a:buChar char="‒"/>
            </a:pPr>
            <a:r>
              <a:rPr lang="en-US" sz="1000" dirty="0">
                <a:latin typeface="Arial" panose="020B0604020202020204" pitchFamily="34" charset="0"/>
                <a:cs typeface="Arial" panose="020B0604020202020204" pitchFamily="34" charset="0"/>
              </a:rPr>
              <a:t>Identify attributes correlated with positive/negative labels </a:t>
            </a:r>
          </a:p>
          <a:p>
            <a:pPr marL="358775" lvl="1" indent="-177800">
              <a:buFont typeface="Arial" panose="020B0604020202020204" pitchFamily="34" charset="0"/>
              <a:buChar char="‒"/>
            </a:pPr>
            <a:r>
              <a:rPr lang="en-US" sz="1000" dirty="0">
                <a:latin typeface="Arial" panose="020B0604020202020204" pitchFamily="34" charset="0"/>
                <a:cs typeface="Arial" panose="020B0604020202020204" pitchFamily="34" charset="0"/>
              </a:rPr>
              <a:t>Root cause: </a:t>
            </a:r>
            <a:r>
              <a:rPr lang="en-US" sz="1000" i="1" dirty="0">
                <a:latin typeface="Arial" panose="020B0604020202020204" pitchFamily="34" charset="0"/>
                <a:cs typeface="Arial" panose="020B0604020202020204" pitchFamily="34" charset="0"/>
              </a:rPr>
              <a:t>{firmware version, component model, server model}</a:t>
            </a:r>
          </a:p>
        </p:txBody>
      </p:sp>
      <p:pic>
        <p:nvPicPr>
          <p:cNvPr id="14" name="Picture 13">
            <a:extLst>
              <a:ext uri="{FF2B5EF4-FFF2-40B4-BE49-F238E27FC236}">
                <a16:creationId xmlns:a16="http://schemas.microsoft.com/office/drawing/2014/main" id="{6A2607C4-5702-7148-8AC7-444D075BDDC8}"/>
              </a:ext>
            </a:extLst>
          </p:cNvPr>
          <p:cNvPicPr>
            <a:picLocks noChangeAspect="1"/>
          </p:cNvPicPr>
          <p:nvPr/>
        </p:nvPicPr>
        <p:blipFill>
          <a:blip r:embed="rId4">
            <a:duotone>
              <a:prstClr val="black"/>
              <a:srgbClr val="009900">
                <a:tint val="45000"/>
                <a:satMod val="400000"/>
              </a:srgbClr>
            </a:duotone>
          </a:blip>
          <a:stretch>
            <a:fillRect/>
          </a:stretch>
        </p:blipFill>
        <p:spPr>
          <a:xfrm>
            <a:off x="5144756" y="3546155"/>
            <a:ext cx="349011" cy="349011"/>
          </a:xfrm>
          <a:prstGeom prst="rect">
            <a:avLst/>
          </a:prstGeom>
        </p:spPr>
      </p:pic>
      <p:pic>
        <p:nvPicPr>
          <p:cNvPr id="15" name="Picture 14">
            <a:extLst>
              <a:ext uri="{FF2B5EF4-FFF2-40B4-BE49-F238E27FC236}">
                <a16:creationId xmlns:a16="http://schemas.microsoft.com/office/drawing/2014/main" id="{6A2607C4-5702-7148-8AC7-444D075BDDC8}"/>
              </a:ext>
            </a:extLst>
          </p:cNvPr>
          <p:cNvPicPr>
            <a:picLocks noChangeAspect="1"/>
          </p:cNvPicPr>
          <p:nvPr/>
        </p:nvPicPr>
        <p:blipFill>
          <a:blip r:embed="rId4">
            <a:duotone>
              <a:prstClr val="black"/>
              <a:schemeClr val="tx2">
                <a:tint val="45000"/>
                <a:satMod val="400000"/>
              </a:schemeClr>
            </a:duotone>
          </a:blip>
          <a:stretch>
            <a:fillRect/>
          </a:stretch>
        </p:blipFill>
        <p:spPr>
          <a:xfrm>
            <a:off x="5791201" y="3546155"/>
            <a:ext cx="349011" cy="349011"/>
          </a:xfrm>
          <a:prstGeom prst="rect">
            <a:avLst/>
          </a:prstGeom>
        </p:spPr>
      </p:pic>
      <p:pic>
        <p:nvPicPr>
          <p:cNvPr id="17" name="Picture 16">
            <a:extLst>
              <a:ext uri="{FF2B5EF4-FFF2-40B4-BE49-F238E27FC236}">
                <a16:creationId xmlns:a16="http://schemas.microsoft.com/office/drawing/2014/main" id="{6A2607C4-5702-7148-8AC7-444D075BDDC8}"/>
              </a:ext>
            </a:extLst>
          </p:cNvPr>
          <p:cNvPicPr>
            <a:picLocks noChangeAspect="1"/>
          </p:cNvPicPr>
          <p:nvPr/>
        </p:nvPicPr>
        <p:blipFill>
          <a:blip r:embed="rId4">
            <a:duotone>
              <a:prstClr val="black"/>
              <a:srgbClr val="009900">
                <a:tint val="45000"/>
                <a:satMod val="400000"/>
              </a:srgbClr>
            </a:duotone>
          </a:blip>
          <a:stretch>
            <a:fillRect/>
          </a:stretch>
        </p:blipFill>
        <p:spPr>
          <a:xfrm>
            <a:off x="6405110" y="3546155"/>
            <a:ext cx="349011" cy="349011"/>
          </a:xfrm>
          <a:prstGeom prst="rect">
            <a:avLst/>
          </a:prstGeom>
        </p:spPr>
      </p:pic>
      <p:pic>
        <p:nvPicPr>
          <p:cNvPr id="18" name="Picture 17">
            <a:extLst>
              <a:ext uri="{FF2B5EF4-FFF2-40B4-BE49-F238E27FC236}">
                <a16:creationId xmlns:a16="http://schemas.microsoft.com/office/drawing/2014/main" id="{6A2607C4-5702-7148-8AC7-444D075BDDC8}"/>
              </a:ext>
            </a:extLst>
          </p:cNvPr>
          <p:cNvPicPr>
            <a:picLocks noChangeAspect="1"/>
          </p:cNvPicPr>
          <p:nvPr/>
        </p:nvPicPr>
        <p:blipFill>
          <a:blip r:embed="rId4">
            <a:duotone>
              <a:prstClr val="black"/>
              <a:schemeClr val="tx2">
                <a:tint val="45000"/>
                <a:satMod val="400000"/>
              </a:schemeClr>
            </a:duotone>
          </a:blip>
          <a:stretch>
            <a:fillRect/>
          </a:stretch>
        </p:blipFill>
        <p:spPr>
          <a:xfrm>
            <a:off x="7053223" y="3546155"/>
            <a:ext cx="349011" cy="349011"/>
          </a:xfrm>
          <a:prstGeom prst="rect">
            <a:avLst/>
          </a:prstGeom>
        </p:spPr>
      </p:pic>
      <p:pic>
        <p:nvPicPr>
          <p:cNvPr id="19" name="Picture 18">
            <a:extLst>
              <a:ext uri="{FF2B5EF4-FFF2-40B4-BE49-F238E27FC236}">
                <a16:creationId xmlns:a16="http://schemas.microsoft.com/office/drawing/2014/main" id="{6A2607C4-5702-7148-8AC7-444D075BDDC8}"/>
              </a:ext>
            </a:extLst>
          </p:cNvPr>
          <p:cNvPicPr>
            <a:picLocks noChangeAspect="1"/>
          </p:cNvPicPr>
          <p:nvPr/>
        </p:nvPicPr>
        <p:blipFill>
          <a:blip r:embed="rId4">
            <a:duotone>
              <a:prstClr val="black"/>
              <a:srgbClr val="009900">
                <a:tint val="45000"/>
                <a:satMod val="400000"/>
              </a:srgbClr>
            </a:duotone>
          </a:blip>
          <a:stretch>
            <a:fillRect/>
          </a:stretch>
        </p:blipFill>
        <p:spPr>
          <a:xfrm>
            <a:off x="7684234" y="3546155"/>
            <a:ext cx="349011" cy="349011"/>
          </a:xfrm>
          <a:prstGeom prst="rect">
            <a:avLst/>
          </a:prstGeom>
        </p:spPr>
      </p:pic>
      <p:sp>
        <p:nvSpPr>
          <p:cNvPr id="3" name="Rectangle 2"/>
          <p:cNvSpPr/>
          <p:nvPr/>
        </p:nvSpPr>
        <p:spPr>
          <a:xfrm>
            <a:off x="5116913" y="3870839"/>
            <a:ext cx="674288" cy="523220"/>
          </a:xfrm>
          <a:prstGeom prst="rect">
            <a:avLst/>
          </a:prstGeom>
        </p:spPr>
        <p:txBody>
          <a:bodyPr wrap="square">
            <a:spAutoFit/>
          </a:bodyPr>
          <a:lstStyle/>
          <a:p>
            <a:r>
              <a:rPr lang="en-US" sz="700" dirty="0">
                <a:latin typeface="Arial" panose="020B0604020202020204" pitchFamily="34" charset="0"/>
                <a:cs typeface="Arial" panose="020B0604020202020204" pitchFamily="34" charset="0"/>
              </a:rPr>
              <a:t>AZ1, firmware 3.3, RH2288 V2 </a:t>
            </a:r>
            <a:endParaRPr lang="en-US" sz="700" dirty="0"/>
          </a:p>
        </p:txBody>
      </p:sp>
      <p:sp>
        <p:nvSpPr>
          <p:cNvPr id="21" name="Rectangle 20"/>
          <p:cNvSpPr/>
          <p:nvPr/>
        </p:nvSpPr>
        <p:spPr>
          <a:xfrm>
            <a:off x="5747924" y="3870839"/>
            <a:ext cx="674288" cy="523220"/>
          </a:xfrm>
          <a:prstGeom prst="rect">
            <a:avLst/>
          </a:prstGeom>
        </p:spPr>
        <p:txBody>
          <a:bodyPr wrap="square">
            <a:spAutoFit/>
          </a:bodyPr>
          <a:lstStyle/>
          <a:p>
            <a:r>
              <a:rPr lang="en-US" sz="700" dirty="0">
                <a:latin typeface="Arial" panose="020B0604020202020204" pitchFamily="34" charset="0"/>
                <a:cs typeface="Arial" panose="020B0604020202020204" pitchFamily="34" charset="0"/>
              </a:rPr>
              <a:t>AZ1, firmware 3.1, RH2288 V3 </a:t>
            </a:r>
            <a:endParaRPr lang="en-US" sz="700" dirty="0"/>
          </a:p>
        </p:txBody>
      </p:sp>
      <p:sp>
        <p:nvSpPr>
          <p:cNvPr id="22" name="Rectangle 21"/>
          <p:cNvSpPr/>
          <p:nvPr/>
        </p:nvSpPr>
        <p:spPr>
          <a:xfrm>
            <a:off x="6378935" y="3870839"/>
            <a:ext cx="674288" cy="523220"/>
          </a:xfrm>
          <a:prstGeom prst="rect">
            <a:avLst/>
          </a:prstGeom>
        </p:spPr>
        <p:txBody>
          <a:bodyPr wrap="square">
            <a:spAutoFit/>
          </a:bodyPr>
          <a:lstStyle/>
          <a:p>
            <a:r>
              <a:rPr lang="en-US" sz="700" dirty="0">
                <a:latin typeface="Arial" panose="020B0604020202020204" pitchFamily="34" charset="0"/>
                <a:cs typeface="Arial" panose="020B0604020202020204" pitchFamily="34" charset="0"/>
              </a:rPr>
              <a:t>AZ2, firmware 2.1, RH2288 V3 </a:t>
            </a:r>
            <a:endParaRPr lang="en-US" sz="700" dirty="0"/>
          </a:p>
        </p:txBody>
      </p:sp>
      <p:sp>
        <p:nvSpPr>
          <p:cNvPr id="23" name="Rectangle 22"/>
          <p:cNvSpPr/>
          <p:nvPr/>
        </p:nvSpPr>
        <p:spPr>
          <a:xfrm>
            <a:off x="7009946" y="3870839"/>
            <a:ext cx="674288" cy="523220"/>
          </a:xfrm>
          <a:prstGeom prst="rect">
            <a:avLst/>
          </a:prstGeom>
        </p:spPr>
        <p:txBody>
          <a:bodyPr wrap="square">
            <a:spAutoFit/>
          </a:bodyPr>
          <a:lstStyle/>
          <a:p>
            <a:r>
              <a:rPr lang="en-US" sz="700" dirty="0">
                <a:latin typeface="Arial" panose="020B0604020202020204" pitchFamily="34" charset="0"/>
                <a:cs typeface="Arial" panose="020B0604020202020204" pitchFamily="34" charset="0"/>
              </a:rPr>
              <a:t>AZ2, firmware 3.1, RH2288 V3 </a:t>
            </a:r>
            <a:endParaRPr lang="en-US" sz="700" dirty="0"/>
          </a:p>
        </p:txBody>
      </p:sp>
      <p:sp>
        <p:nvSpPr>
          <p:cNvPr id="24" name="Rectangle 23"/>
          <p:cNvSpPr/>
          <p:nvPr/>
        </p:nvSpPr>
        <p:spPr>
          <a:xfrm>
            <a:off x="7640958" y="3870839"/>
            <a:ext cx="674288" cy="523220"/>
          </a:xfrm>
          <a:prstGeom prst="rect">
            <a:avLst/>
          </a:prstGeom>
        </p:spPr>
        <p:txBody>
          <a:bodyPr wrap="square">
            <a:spAutoFit/>
          </a:bodyPr>
          <a:lstStyle/>
          <a:p>
            <a:r>
              <a:rPr lang="en-US" sz="700" dirty="0">
                <a:latin typeface="Arial" panose="020B0604020202020204" pitchFamily="34" charset="0"/>
                <a:cs typeface="Arial" panose="020B0604020202020204" pitchFamily="34" charset="0"/>
              </a:rPr>
              <a:t>AZ1, firmware 2.2, RH2288 V2 </a:t>
            </a:r>
            <a:endParaRPr lang="en-US" sz="700" dirty="0"/>
          </a:p>
        </p:txBody>
      </p:sp>
      <p:sp>
        <p:nvSpPr>
          <p:cNvPr id="25" name="Rectangle 24"/>
          <p:cNvSpPr/>
          <p:nvPr/>
        </p:nvSpPr>
        <p:spPr>
          <a:xfrm>
            <a:off x="5889578" y="4386372"/>
            <a:ext cx="1653002" cy="200055"/>
          </a:xfrm>
          <a:prstGeom prst="rect">
            <a:avLst/>
          </a:prstGeom>
        </p:spPr>
        <p:txBody>
          <a:bodyPr wrap="square">
            <a:spAutoFit/>
          </a:bodyPr>
          <a:lstStyle/>
          <a:p>
            <a:pPr algn="ctr"/>
            <a:r>
              <a:rPr lang="en-US" sz="700" dirty="0">
                <a:latin typeface="Arial" panose="020B0604020202020204" pitchFamily="34" charset="0"/>
                <a:cs typeface="Arial" panose="020B0604020202020204" pitchFamily="34" charset="0"/>
              </a:rPr>
              <a:t>Hardware/software properties</a:t>
            </a:r>
            <a:endParaRPr lang="en-US" sz="700" dirty="0"/>
          </a:p>
        </p:txBody>
      </p:sp>
      <p:sp>
        <p:nvSpPr>
          <p:cNvPr id="40" name="Rectangle 39"/>
          <p:cNvSpPr/>
          <p:nvPr/>
        </p:nvSpPr>
        <p:spPr>
          <a:xfrm>
            <a:off x="5350445" y="3152802"/>
            <a:ext cx="2458340" cy="338554"/>
          </a:xfrm>
          <a:prstGeom prst="rect">
            <a:avLst/>
          </a:prstGeom>
        </p:spPr>
        <p:txBody>
          <a:bodyPr wrap="square">
            <a:spAutoFit/>
          </a:bodyPr>
          <a:lstStyle/>
          <a:p>
            <a:pPr algn="ctr"/>
            <a:r>
              <a:rPr lang="en-US" sz="800" b="1" dirty="0">
                <a:latin typeface="Arial" panose="020B0604020202020204" pitchFamily="34" charset="0"/>
                <a:cs typeface="Arial" panose="020B0604020202020204" pitchFamily="34" charset="0"/>
              </a:rPr>
              <a:t>Why some servers have bad reboots?</a:t>
            </a:r>
          </a:p>
          <a:p>
            <a:pPr algn="ctr"/>
            <a:r>
              <a:rPr lang="en-US" sz="800" b="1" dirty="0">
                <a:latin typeface="Arial" panose="020B0604020202020204" pitchFamily="34" charset="0"/>
                <a:cs typeface="Arial" panose="020B0604020202020204" pitchFamily="34" charset="0"/>
              </a:rPr>
              <a:t>What is the root cause?</a:t>
            </a:r>
            <a:endParaRPr lang="en-US" sz="800" b="1" dirty="0"/>
          </a:p>
        </p:txBody>
      </p:sp>
      <p:sp>
        <p:nvSpPr>
          <p:cNvPr id="52" name="Rectangle 51"/>
          <p:cNvSpPr/>
          <p:nvPr/>
        </p:nvSpPr>
        <p:spPr>
          <a:xfrm>
            <a:off x="4780169" y="4034524"/>
            <a:ext cx="510503" cy="200055"/>
          </a:xfrm>
          <a:prstGeom prst="rect">
            <a:avLst/>
          </a:prstGeom>
        </p:spPr>
        <p:txBody>
          <a:bodyPr wrap="square">
            <a:spAutoFit/>
          </a:bodyPr>
          <a:lstStyle/>
          <a:p>
            <a:r>
              <a:rPr lang="en-US" sz="700" i="1" dirty="0">
                <a:latin typeface="Arial" panose="020B0604020202020204" pitchFamily="34" charset="0"/>
                <a:cs typeface="Arial" panose="020B0604020202020204" pitchFamily="34" charset="0"/>
              </a:rPr>
              <a:t>JSON</a:t>
            </a:r>
            <a:endParaRPr lang="en-US" sz="700" i="1" dirty="0"/>
          </a:p>
        </p:txBody>
      </p:sp>
      <p:sp>
        <p:nvSpPr>
          <p:cNvPr id="53" name="Rectangle 52"/>
          <p:cNvSpPr/>
          <p:nvPr/>
        </p:nvSpPr>
        <p:spPr>
          <a:xfrm>
            <a:off x="5144756" y="3895166"/>
            <a:ext cx="3094369" cy="498893"/>
          </a:xfrm>
          <a:prstGeom prst="rect">
            <a:avLst/>
          </a:prstGeom>
          <a:noFill/>
          <a:ln w="635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3327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latin typeface="Arial" charset="0"/>
                <a:ea typeface="Arial" charset="0"/>
                <a:cs typeface="Arial" charset="0"/>
              </a:rPr>
              <a:t>Related Work</a:t>
            </a:r>
            <a:br>
              <a:rPr lang="en-US" b="0" dirty="0">
                <a:latin typeface="Arial" charset="0"/>
                <a:ea typeface="Arial" charset="0"/>
                <a:cs typeface="Arial" charset="0"/>
              </a:rPr>
            </a:br>
            <a:r>
              <a:rPr lang="en-US" b="0" dirty="0">
                <a:latin typeface="Arial" charset="0"/>
                <a:ea typeface="Arial" charset="0"/>
                <a:cs typeface="Arial" charset="0"/>
              </a:rPr>
              <a:t>Commercial Solutions</a:t>
            </a:r>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2087504558"/>
              </p:ext>
            </p:extLst>
          </p:nvPr>
        </p:nvGraphicFramePr>
        <p:xfrm>
          <a:off x="395288" y="852488"/>
          <a:ext cx="8353426" cy="3338279"/>
        </p:xfrm>
        <a:graphic>
          <a:graphicData uri="http://schemas.openxmlformats.org/drawingml/2006/table">
            <a:tbl>
              <a:tblPr firstRow="1"/>
              <a:tblGrid>
                <a:gridCol w="1172255">
                  <a:extLst>
                    <a:ext uri="{9D8B030D-6E8A-4147-A177-3AD203B41FA5}">
                      <a16:colId xmlns:a16="http://schemas.microsoft.com/office/drawing/2014/main" val="20000"/>
                    </a:ext>
                  </a:extLst>
                </a:gridCol>
                <a:gridCol w="496388">
                  <a:extLst>
                    <a:ext uri="{9D8B030D-6E8A-4147-A177-3AD203B41FA5}">
                      <a16:colId xmlns:a16="http://schemas.microsoft.com/office/drawing/2014/main" val="20001"/>
                    </a:ext>
                  </a:extLst>
                </a:gridCol>
                <a:gridCol w="954969">
                  <a:extLst>
                    <a:ext uri="{9D8B030D-6E8A-4147-A177-3AD203B41FA5}">
                      <a16:colId xmlns:a16="http://schemas.microsoft.com/office/drawing/2014/main" val="20004"/>
                    </a:ext>
                  </a:extLst>
                </a:gridCol>
                <a:gridCol w="954969">
                  <a:extLst>
                    <a:ext uri="{9D8B030D-6E8A-4147-A177-3AD203B41FA5}">
                      <a16:colId xmlns:a16="http://schemas.microsoft.com/office/drawing/2014/main" val="20003"/>
                    </a:ext>
                  </a:extLst>
                </a:gridCol>
                <a:gridCol w="954969">
                  <a:extLst>
                    <a:ext uri="{9D8B030D-6E8A-4147-A177-3AD203B41FA5}">
                      <a16:colId xmlns:a16="http://schemas.microsoft.com/office/drawing/2014/main" val="20005"/>
                    </a:ext>
                  </a:extLst>
                </a:gridCol>
                <a:gridCol w="954969">
                  <a:extLst>
                    <a:ext uri="{9D8B030D-6E8A-4147-A177-3AD203B41FA5}">
                      <a16:colId xmlns:a16="http://schemas.microsoft.com/office/drawing/2014/main" val="20006"/>
                    </a:ext>
                  </a:extLst>
                </a:gridCol>
                <a:gridCol w="954969">
                  <a:extLst>
                    <a:ext uri="{9D8B030D-6E8A-4147-A177-3AD203B41FA5}">
                      <a16:colId xmlns:a16="http://schemas.microsoft.com/office/drawing/2014/main" val="20007"/>
                    </a:ext>
                  </a:extLst>
                </a:gridCol>
                <a:gridCol w="954969">
                  <a:extLst>
                    <a:ext uri="{9D8B030D-6E8A-4147-A177-3AD203B41FA5}">
                      <a16:colId xmlns:a16="http://schemas.microsoft.com/office/drawing/2014/main" val="20008"/>
                    </a:ext>
                  </a:extLst>
                </a:gridCol>
                <a:gridCol w="954969">
                  <a:extLst>
                    <a:ext uri="{9D8B030D-6E8A-4147-A177-3AD203B41FA5}">
                      <a16:colId xmlns:a16="http://schemas.microsoft.com/office/drawing/2014/main" val="20009"/>
                    </a:ext>
                  </a:extLst>
                </a:gridCol>
              </a:tblGrid>
              <a:tr h="31994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spcBef>
                          <a:spcPts val="600"/>
                        </a:spcBef>
                        <a:spcAft>
                          <a:spcPts val="0"/>
                        </a:spcAft>
                      </a:pPr>
                      <a:r>
                        <a:rPr lang="en-US" sz="800" b="1" dirty="0">
                          <a:effectLst/>
                          <a:latin typeface="Arial" panose="020B0604020202020204" pitchFamily="34" charset="0"/>
                          <a:ea typeface="MS Mincho"/>
                          <a:cs typeface="Arial" panose="020B0604020202020204" pitchFamily="34" charset="0"/>
                        </a:rPr>
                        <a:t>Platform</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w="12700" cmpd="sng">
                      <a:solidFill>
                        <a:srgbClr val="5B9BD5"/>
                      </a:solid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spcBef>
                          <a:spcPts val="600"/>
                        </a:spcBef>
                        <a:spcAft>
                          <a:spcPts val="0"/>
                        </a:spcAft>
                      </a:pPr>
                      <a:r>
                        <a:rPr lang="en-US" sz="800" dirty="0">
                          <a:effectLst/>
                          <a:latin typeface="Arial" panose="020B0604020202020204" pitchFamily="34" charset="0"/>
                          <a:ea typeface="MS Mincho"/>
                          <a:cs typeface="Arial" panose="020B0604020202020204" pitchFamily="34" charset="0"/>
                        </a:rPr>
                        <a:t>Query, filter, Visual.</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spcBef>
                          <a:spcPts val="600"/>
                        </a:spcBef>
                        <a:spcAft>
                          <a:spcPts val="0"/>
                        </a:spcAft>
                      </a:pPr>
                      <a:r>
                        <a:rPr lang="en-US" sz="800" b="1" dirty="0">
                          <a:effectLst/>
                          <a:latin typeface="Arial" panose="020B0604020202020204" pitchFamily="34" charset="0"/>
                          <a:ea typeface="MS Mincho"/>
                          <a:cs typeface="Arial" panose="020B0604020202020204" pitchFamily="34" charset="0"/>
                        </a:rPr>
                        <a:t>Template Mining</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spcBef>
                          <a:spcPts val="600"/>
                        </a:spcBef>
                        <a:spcAft>
                          <a:spcPts val="0"/>
                        </a:spcAft>
                      </a:pPr>
                      <a:r>
                        <a:rPr lang="en-US" sz="800" dirty="0">
                          <a:effectLst/>
                          <a:latin typeface="Arial" panose="020B0604020202020204" pitchFamily="34" charset="0"/>
                          <a:ea typeface="MS Mincho"/>
                          <a:cs typeface="Arial" panose="020B0604020202020204" pitchFamily="34" charset="0"/>
                        </a:rPr>
                        <a:t>Log Comparison</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spcBef>
                          <a:spcPts val="600"/>
                        </a:spcBef>
                        <a:spcAft>
                          <a:spcPts val="0"/>
                        </a:spcAft>
                      </a:pPr>
                      <a:r>
                        <a:rPr lang="en-US" sz="800" b="1" dirty="0">
                          <a:effectLst/>
                          <a:latin typeface="Arial" panose="020B0604020202020204" pitchFamily="34" charset="0"/>
                          <a:ea typeface="MS Mincho"/>
                          <a:cs typeface="Arial" panose="020B0604020202020204" pitchFamily="34" charset="0"/>
                        </a:rPr>
                        <a:t>Anomaly Detection</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spcBef>
                          <a:spcPts val="600"/>
                        </a:spcBef>
                        <a:spcAft>
                          <a:spcPts val="0"/>
                        </a:spcAft>
                      </a:pPr>
                      <a:r>
                        <a:rPr lang="en-US" sz="800" b="1" dirty="0">
                          <a:effectLst/>
                          <a:latin typeface="Arial" panose="020B0604020202020204" pitchFamily="34" charset="0"/>
                          <a:ea typeface="MS Mincho"/>
                          <a:cs typeface="Arial" panose="020B0604020202020204" pitchFamily="34" charset="0"/>
                        </a:rPr>
                        <a:t>Log Correlation</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685800" rtl="0" eaLnBrk="1" latinLnBrk="0" hangingPunct="1">
                        <a:spcBef>
                          <a:spcPts val="600"/>
                        </a:spcBef>
                        <a:spcAft>
                          <a:spcPts val="0"/>
                        </a:spcAft>
                      </a:pPr>
                      <a:r>
                        <a:rPr lang="en-US" sz="800" b="1" kern="1200" dirty="0">
                          <a:solidFill>
                            <a:schemeClr val="lt1"/>
                          </a:solidFill>
                          <a:effectLst/>
                          <a:latin typeface="Arial" panose="020B0604020202020204" pitchFamily="34" charset="0"/>
                          <a:ea typeface="MS Mincho"/>
                          <a:cs typeface="Arial" panose="020B0604020202020204" pitchFamily="34" charset="0"/>
                        </a:rPr>
                        <a:t>Incident Detection</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spcBef>
                          <a:spcPts val="600"/>
                        </a:spcBef>
                        <a:spcAft>
                          <a:spcPts val="0"/>
                        </a:spcAft>
                      </a:pPr>
                      <a:r>
                        <a:rPr lang="en-US" sz="800" b="1" dirty="0">
                          <a:effectLst/>
                          <a:latin typeface="Arial" panose="020B0604020202020204" pitchFamily="34" charset="0"/>
                          <a:ea typeface="MS Mincho"/>
                          <a:cs typeface="Arial" panose="020B0604020202020204" pitchFamily="34" charset="0"/>
                        </a:rPr>
                        <a:t>RCA</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spcBef>
                          <a:spcPts val="600"/>
                        </a:spcBef>
                        <a:spcAft>
                          <a:spcPts val="0"/>
                        </a:spcAft>
                      </a:pPr>
                      <a:r>
                        <a:rPr lang="en-US" sz="800" dirty="0">
                          <a:effectLst/>
                          <a:latin typeface="Arial" panose="020B0604020202020204" pitchFamily="34" charset="0"/>
                          <a:ea typeface="MS Mincho"/>
                          <a:cs typeface="Arial" panose="020B0604020202020204" pitchFamily="34" charset="0"/>
                        </a:rPr>
                        <a:t>Uniqueness</a:t>
                      </a:r>
                    </a:p>
                  </a:txBody>
                  <a:tcPr marL="68559" marR="68559" marT="0" marB="0" anchor="ctr">
                    <a:lnL>
                      <a:no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27022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b="1" dirty="0" err="1">
                          <a:effectLst/>
                          <a:latin typeface="Arial" panose="020B0604020202020204" pitchFamily="34" charset="0"/>
                          <a:ea typeface="MS Mincho"/>
                          <a:cs typeface="Arial" panose="020B0604020202020204" pitchFamily="34" charset="0"/>
                        </a:rPr>
                        <a:t>Coralogix</a:t>
                      </a:r>
                      <a:endParaRPr lang="en-US" sz="800" b="1" dirty="0">
                        <a:effectLst/>
                        <a:latin typeface="Arial" panose="020B0604020202020204" pitchFamily="34" charset="0"/>
                        <a:ea typeface="MS Mincho"/>
                        <a:cs typeface="Arial" panose="020B0604020202020204" pitchFamily="34" charset="0"/>
                      </a:endParaRPr>
                    </a:p>
                  </a:txBody>
                  <a:tcPr marL="68559" marR="68559" marT="0" marB="0" anchor="ctr">
                    <a:lnL w="12700" cmpd="sng">
                      <a:solidFill>
                        <a:srgbClr val="5B9BD5"/>
                      </a:solid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spcBef>
                          <a:spcPts val="600"/>
                        </a:spcBef>
                        <a:spcAft>
                          <a:spcPts val="0"/>
                        </a:spcAft>
                      </a:pPr>
                      <a:r>
                        <a:rPr lang="en-US" sz="800" b="0" dirty="0">
                          <a:effectLst/>
                          <a:latin typeface="Arial" panose="020B0604020202020204" pitchFamily="34" charset="0"/>
                          <a:ea typeface="MS Mincho"/>
                          <a:cs typeface="Arial" panose="020B0604020202020204" pitchFamily="34" charset="0"/>
                        </a:rPr>
                        <a:t>ELK</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err="1">
                          <a:latin typeface="Arial" panose="020B0604020202020204" pitchFamily="34" charset="0"/>
                          <a:cs typeface="Arial" panose="020B0604020202020204" pitchFamily="34" charset="0"/>
                          <a:hlinkClick r:id="rId3"/>
                        </a:rPr>
                        <a:t>Loggregation</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latin typeface="Arial" panose="020B0604020202020204" pitchFamily="34" charset="0"/>
                          <a:cs typeface="Arial" panose="020B0604020202020204" pitchFamily="34" charset="0"/>
                          <a:hlinkClick r:id="rId4"/>
                        </a:rPr>
                        <a:t>Error spike anomalies</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r>
                        <a:rPr lang="en-US" sz="800" dirty="0">
                          <a:latin typeface="Arial" panose="020B0604020202020204" pitchFamily="34" charset="0"/>
                          <a:cs typeface="Arial" panose="020B0604020202020204" pitchFamily="34" charset="0"/>
                          <a:hlinkClick r:id="rId5"/>
                        </a:rPr>
                        <a:t>Flow anomalies</a:t>
                      </a:r>
                      <a:r>
                        <a:rPr lang="en-US" sz="800" dirty="0">
                          <a:latin typeface="Arial" panose="020B0604020202020204" pitchFamily="34" charset="0"/>
                          <a:cs typeface="Arial" panose="020B0604020202020204" pitchFamily="34" charset="0"/>
                        </a:rPr>
                        <a:t> </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10001"/>
                  </a:ext>
                </a:extLst>
              </a:tr>
              <a:tr h="27022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b="1" dirty="0" err="1">
                          <a:effectLst/>
                          <a:latin typeface="Arial" panose="020B0604020202020204" pitchFamily="34" charset="0"/>
                          <a:ea typeface="MS Mincho"/>
                          <a:cs typeface="Arial" panose="020B0604020202020204" pitchFamily="34" charset="0"/>
                        </a:rPr>
                        <a:t>SumoLogic</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w="12700" cmpd="sng">
                      <a:solidFill>
                        <a:srgbClr val="5B9BD5"/>
                      </a:solid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685800" rtl="0" eaLnBrk="1" fontAlgn="auto" latinLnBrk="0" hangingPunct="1">
                        <a:lnSpc>
                          <a:spcPct val="100000"/>
                        </a:lnSpc>
                        <a:spcBef>
                          <a:spcPts val="600"/>
                        </a:spcBef>
                        <a:spcAft>
                          <a:spcPts val="0"/>
                        </a:spcAft>
                        <a:buClrTx/>
                        <a:buSzTx/>
                        <a:buFontTx/>
                        <a:buNone/>
                        <a:tabLst/>
                        <a:defRPr/>
                      </a:pPr>
                      <a:r>
                        <a:rPr lang="en-US" sz="800" b="0" dirty="0">
                          <a:effectLst/>
                          <a:latin typeface="Arial" panose="020B0604020202020204" pitchFamily="34" charset="0"/>
                          <a:ea typeface="MS Mincho"/>
                          <a:cs typeface="Arial" panose="020B0604020202020204" pitchFamily="34" charset="0"/>
                        </a:rPr>
                        <a:t>Yes</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latin typeface="Arial" panose="020B0604020202020204" pitchFamily="34" charset="0"/>
                          <a:cs typeface="Arial" panose="020B0604020202020204" pitchFamily="34" charset="0"/>
                          <a:hlinkClick r:id="rId6"/>
                        </a:rPr>
                        <a:t>LogReduce</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err="1">
                          <a:latin typeface="Arial" panose="020B0604020202020204" pitchFamily="34" charset="0"/>
                          <a:cs typeface="Arial" panose="020B0604020202020204" pitchFamily="34" charset="0"/>
                          <a:hlinkClick r:id="rId7"/>
                        </a:rPr>
                        <a:t>LogCompare</a:t>
                      </a:r>
                      <a:r>
                        <a:rPr lang="en-US" sz="800" dirty="0">
                          <a:latin typeface="Arial" panose="020B0604020202020204" pitchFamily="34" charset="0"/>
                          <a:cs typeface="Arial" panose="020B0604020202020204" pitchFamily="34" charset="0"/>
                        </a:rPr>
                        <a:t> </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27022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b="1" dirty="0">
                          <a:effectLst/>
                          <a:latin typeface="Arial" panose="020B0604020202020204" pitchFamily="34" charset="0"/>
                          <a:ea typeface="MS Mincho"/>
                          <a:cs typeface="Arial" panose="020B0604020202020204" pitchFamily="34" charset="0"/>
                        </a:rPr>
                        <a:t>DataDog</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w="12700" cmpd="sng">
                      <a:solidFill>
                        <a:srgbClr val="5B9BD5"/>
                      </a:solid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685800" rtl="0" eaLnBrk="1" fontAlgn="auto" latinLnBrk="0" hangingPunct="1">
                        <a:lnSpc>
                          <a:spcPct val="100000"/>
                        </a:lnSpc>
                        <a:spcBef>
                          <a:spcPts val="600"/>
                        </a:spcBef>
                        <a:spcAft>
                          <a:spcPts val="0"/>
                        </a:spcAft>
                        <a:buClrTx/>
                        <a:buSzTx/>
                        <a:buFontTx/>
                        <a:buNone/>
                        <a:tabLst/>
                        <a:defRPr/>
                      </a:pPr>
                      <a:r>
                        <a:rPr lang="en-US" sz="800" b="0" dirty="0">
                          <a:effectLst/>
                          <a:latin typeface="Arial" panose="020B0604020202020204" pitchFamily="34" charset="0"/>
                          <a:ea typeface="MS Mincho"/>
                          <a:cs typeface="Arial" panose="020B0604020202020204" pitchFamily="34" charset="0"/>
                        </a:rPr>
                        <a:t>Yes</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445"/>
                        </a:spcBef>
                      </a:pPr>
                      <a:r>
                        <a:rPr lang="en-US" sz="800" dirty="0">
                          <a:latin typeface="Arial" panose="020B0604020202020204" pitchFamily="34" charset="0"/>
                          <a:cs typeface="Arial" panose="020B0604020202020204" pitchFamily="34" charset="0"/>
                          <a:hlinkClick r:id="rId8"/>
                        </a:rPr>
                        <a:t>LogPatterns</a:t>
                      </a:r>
                      <a:r>
                        <a:rPr lang="en-US" sz="800" dirty="0">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hlinkClick r:id="rId9"/>
                        </a:rPr>
                        <a:t>video</a:t>
                      </a:r>
                      <a:r>
                        <a:rPr lang="en-US" sz="800" dirty="0">
                          <a:latin typeface="Arial" panose="020B0604020202020204" pitchFamily="34" charset="0"/>
                          <a:cs typeface="Arial" panose="020B0604020202020204" pitchFamily="34" charset="0"/>
                        </a:rPr>
                        <a:t>)</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hlinkClick r:id="rId10"/>
                        </a:rPr>
                        <a:t>Link logs and traces</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hlinkClick r:id="rId11"/>
                        </a:rPr>
                        <a:t>Transactions</a:t>
                      </a:r>
                      <a:r>
                        <a:rPr lang="en-US" sz="800" dirty="0">
                          <a:effectLst/>
                          <a:latin typeface="Arial" panose="020B0604020202020204" pitchFamily="34" charset="0"/>
                          <a:ea typeface="MS Mincho"/>
                          <a:cs typeface="Arial" panose="020B0604020202020204" pitchFamily="34" charset="0"/>
                        </a:rPr>
                        <a:t> (using ID)</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10003"/>
                  </a:ext>
                </a:extLst>
              </a:tr>
              <a:tr h="27022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b="1" dirty="0" err="1">
                          <a:effectLst/>
                          <a:latin typeface="Arial" panose="020B0604020202020204" pitchFamily="34" charset="0"/>
                          <a:ea typeface="MS Mincho"/>
                          <a:cs typeface="Arial" panose="020B0604020202020204" pitchFamily="34" charset="0"/>
                        </a:rPr>
                        <a:t>SolarWinds</a:t>
                      </a:r>
                      <a:r>
                        <a:rPr lang="en-US" sz="800" b="1" dirty="0">
                          <a:effectLst/>
                          <a:latin typeface="Arial" panose="020B0604020202020204" pitchFamily="34" charset="0"/>
                          <a:ea typeface="MS Mincho"/>
                          <a:cs typeface="Arial" panose="020B0604020202020204" pitchFamily="34" charset="0"/>
                        </a:rPr>
                        <a:t> </a:t>
                      </a:r>
                      <a:r>
                        <a:rPr lang="en-US" sz="800" b="1" dirty="0" err="1">
                          <a:effectLst/>
                          <a:latin typeface="Arial" panose="020B0604020202020204" pitchFamily="34" charset="0"/>
                          <a:ea typeface="MS Mincho"/>
                          <a:cs typeface="Arial" panose="020B0604020202020204" pitchFamily="34" charset="0"/>
                        </a:rPr>
                        <a:t>Loggly</a:t>
                      </a:r>
                      <a:endParaRPr lang="en-US" sz="800" b="1" dirty="0">
                        <a:effectLst/>
                        <a:latin typeface="Arial" panose="020B0604020202020204" pitchFamily="34" charset="0"/>
                        <a:ea typeface="MS Mincho"/>
                        <a:cs typeface="Arial" panose="020B0604020202020204" pitchFamily="34" charset="0"/>
                      </a:endParaRPr>
                    </a:p>
                  </a:txBody>
                  <a:tcPr marL="68559" marR="68559" marT="0" marB="0" anchor="ctr">
                    <a:lnL w="12700" cmpd="sng">
                      <a:solidFill>
                        <a:srgbClr val="5B9BD5"/>
                      </a:solid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685800" rtl="0" eaLnBrk="1" fontAlgn="auto" latinLnBrk="0" hangingPunct="1">
                        <a:lnSpc>
                          <a:spcPct val="100000"/>
                        </a:lnSpc>
                        <a:spcBef>
                          <a:spcPts val="600"/>
                        </a:spcBef>
                        <a:spcAft>
                          <a:spcPts val="0"/>
                        </a:spcAft>
                        <a:buClrTx/>
                        <a:buSzTx/>
                        <a:buFontTx/>
                        <a:buNone/>
                        <a:tabLst/>
                        <a:defRPr/>
                      </a:pPr>
                      <a:r>
                        <a:rPr lang="en-US" sz="800" b="0" dirty="0">
                          <a:effectLst/>
                          <a:latin typeface="Arial" panose="020B0604020202020204" pitchFamily="34" charset="0"/>
                          <a:ea typeface="MS Mincho"/>
                          <a:cs typeface="Arial" panose="020B0604020202020204" pitchFamily="34" charset="0"/>
                        </a:rPr>
                        <a:t>Yes</a:t>
                      </a:r>
                      <a:endParaRPr lang="en-US" sz="800" b="1"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latin typeface="Arial" panose="020B0604020202020204" pitchFamily="34" charset="0"/>
                          <a:cs typeface="Arial" panose="020B0604020202020204" pitchFamily="34" charset="0"/>
                          <a:hlinkClick r:id="rId12"/>
                        </a:rPr>
                        <a:t>Anomaly detection</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Security</a:t>
                      </a:r>
                    </a:p>
                  </a:txBody>
                  <a:tcPr marL="68559" marR="68559" marT="0" marB="0" anchor="ctr">
                    <a:lnL>
                      <a:no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27022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b="1" dirty="0">
                          <a:effectLst/>
                          <a:latin typeface="Arial" panose="020B0604020202020204" pitchFamily="34" charset="0"/>
                          <a:ea typeface="MS Mincho"/>
                          <a:cs typeface="Arial" panose="020B0604020202020204" pitchFamily="34" charset="0"/>
                        </a:rPr>
                        <a:t>Logz.io</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w="12700" cmpd="sng">
                      <a:solidFill>
                        <a:srgbClr val="5B9BD5"/>
                      </a:solid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685800" rtl="0" eaLnBrk="1" fontAlgn="auto" latinLnBrk="0" hangingPunct="1">
                        <a:lnSpc>
                          <a:spcPct val="100000"/>
                        </a:lnSpc>
                        <a:spcBef>
                          <a:spcPts val="600"/>
                        </a:spcBef>
                        <a:spcAft>
                          <a:spcPts val="0"/>
                        </a:spcAft>
                        <a:buClrTx/>
                        <a:buSzTx/>
                        <a:buFontTx/>
                        <a:buNone/>
                        <a:tabLst/>
                        <a:defRPr/>
                      </a:pPr>
                      <a:r>
                        <a:rPr lang="en-US" sz="800" b="0" dirty="0">
                          <a:effectLst/>
                          <a:latin typeface="Arial" panose="020B0604020202020204" pitchFamily="34" charset="0"/>
                          <a:ea typeface="MS Mincho"/>
                          <a:cs typeface="Arial" panose="020B0604020202020204" pitchFamily="34" charset="0"/>
                        </a:rPr>
                        <a:t>ELK</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445"/>
                        </a:spcBef>
                      </a:pPr>
                      <a:r>
                        <a:rPr lang="en-US" sz="800" dirty="0">
                          <a:latin typeface="Arial" panose="020B0604020202020204" pitchFamily="34" charset="0"/>
                          <a:cs typeface="Arial" panose="020B0604020202020204" pitchFamily="34" charset="0"/>
                          <a:hlinkClick r:id="rId13"/>
                        </a:rPr>
                        <a:t>LogPatterns</a:t>
                      </a:r>
                      <a:r>
                        <a:rPr lang="en-US" sz="800" dirty="0">
                          <a:latin typeface="Arial" panose="020B0604020202020204" pitchFamily="34" charset="0"/>
                          <a:cs typeface="Arial" panose="020B0604020202020204" pitchFamily="34" charset="0"/>
                        </a:rPr>
                        <a:t> (clustering, </a:t>
                      </a:r>
                      <a:r>
                        <a:rPr lang="en-US" sz="800" dirty="0">
                          <a:latin typeface="Arial" panose="020B0604020202020204" pitchFamily="34" charset="0"/>
                          <a:cs typeface="Arial" panose="020B0604020202020204" pitchFamily="34" charset="0"/>
                          <a:hlinkClick r:id="rId14"/>
                        </a:rPr>
                        <a:t>video</a:t>
                      </a:r>
                      <a:r>
                        <a:rPr lang="en-US" sz="800" dirty="0">
                          <a:latin typeface="Arial" panose="020B0604020202020204" pitchFamily="34" charset="0"/>
                          <a:cs typeface="Arial" panose="020B0604020202020204" pitchFamily="34" charset="0"/>
                        </a:rPr>
                        <a:t>)</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Security</a:t>
                      </a:r>
                    </a:p>
                  </a:txBody>
                  <a:tcPr marL="68559" marR="68559" marT="0" marB="0" anchor="ctr">
                    <a:lnL>
                      <a:no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10005"/>
                  </a:ext>
                </a:extLst>
              </a:tr>
              <a:tr h="27022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b="1" dirty="0" err="1">
                          <a:effectLst/>
                          <a:latin typeface="Arial" panose="020B0604020202020204" pitchFamily="34" charset="0"/>
                          <a:ea typeface="MS Mincho"/>
                          <a:cs typeface="Arial" panose="020B0604020202020204" pitchFamily="34" charset="0"/>
                        </a:rPr>
                        <a:t>Rollbar</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w="12700" cmpd="sng">
                      <a:solidFill>
                        <a:srgbClr val="5B9BD5"/>
                      </a:solid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685800" rtl="0" eaLnBrk="1" fontAlgn="auto" latinLnBrk="0" hangingPunct="1">
                        <a:lnSpc>
                          <a:spcPct val="100000"/>
                        </a:lnSpc>
                        <a:spcBef>
                          <a:spcPts val="600"/>
                        </a:spcBef>
                        <a:spcAft>
                          <a:spcPts val="0"/>
                        </a:spcAft>
                        <a:buClrTx/>
                        <a:buSzTx/>
                        <a:buFontTx/>
                        <a:buNone/>
                        <a:tabLst/>
                        <a:defRPr/>
                      </a:pPr>
                      <a:r>
                        <a:rPr lang="en-US" sz="800" b="0" dirty="0">
                          <a:effectLst/>
                          <a:latin typeface="Arial" panose="020B0604020202020204" pitchFamily="34" charset="0"/>
                          <a:ea typeface="MS Mincho"/>
                          <a:cs typeface="Arial" panose="020B0604020202020204" pitchFamily="34" charset="0"/>
                        </a:rPr>
                        <a:t>Yes</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685800" rtl="0" eaLnBrk="1" fontAlgn="auto" latinLnBrk="0" hangingPunct="1">
                        <a:lnSpc>
                          <a:spcPct val="100000"/>
                        </a:lnSpc>
                        <a:spcBef>
                          <a:spcPts val="600"/>
                        </a:spcBef>
                        <a:spcAft>
                          <a:spcPts val="0"/>
                        </a:spcAft>
                        <a:buClrTx/>
                        <a:buSzTx/>
                        <a:buFontTx/>
                        <a:buNone/>
                        <a:tabLst/>
                        <a:defRPr/>
                      </a:pPr>
                      <a:r>
                        <a:rPr lang="en-US" sz="800" dirty="0">
                          <a:latin typeface="Arial" panose="020B0604020202020204" pitchFamily="34" charset="0"/>
                          <a:cs typeface="Arial" panose="020B0604020202020204" pitchFamily="34" charset="0"/>
                          <a:hlinkClick r:id="rId15"/>
                        </a:rPr>
                        <a:t>Grouping/Fingerprinting</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6"/>
                  </a:ext>
                </a:extLst>
              </a:tr>
              <a:tr h="27022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b="1" dirty="0" err="1">
                          <a:effectLst/>
                          <a:latin typeface="Arial" panose="020B0604020202020204" pitchFamily="34" charset="0"/>
                          <a:ea typeface="MS Mincho"/>
                          <a:cs typeface="Arial" panose="020B0604020202020204" pitchFamily="34" charset="0"/>
                        </a:rPr>
                        <a:t>Logentries</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w="12700" cmpd="sng">
                      <a:solidFill>
                        <a:srgbClr val="5B9BD5"/>
                      </a:solid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685800" rtl="0" eaLnBrk="1" fontAlgn="auto" latinLnBrk="0" hangingPunct="1">
                        <a:lnSpc>
                          <a:spcPct val="100000"/>
                        </a:lnSpc>
                        <a:spcBef>
                          <a:spcPts val="600"/>
                        </a:spcBef>
                        <a:spcAft>
                          <a:spcPts val="0"/>
                        </a:spcAft>
                        <a:buClrTx/>
                        <a:buSzTx/>
                        <a:buFontTx/>
                        <a:buNone/>
                        <a:tabLst/>
                        <a:defRPr/>
                      </a:pPr>
                      <a:r>
                        <a:rPr lang="en-US" sz="800" b="0" dirty="0">
                          <a:effectLst/>
                          <a:latin typeface="Arial" panose="020B0604020202020204" pitchFamily="34" charset="0"/>
                          <a:ea typeface="MS Mincho"/>
                          <a:cs typeface="Arial" panose="020B0604020202020204" pitchFamily="34" charset="0"/>
                        </a:rPr>
                        <a:t>Yes</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err="1">
                          <a:effectLst/>
                          <a:latin typeface="Arial" panose="020B0604020202020204" pitchFamily="34" charset="0"/>
                          <a:ea typeface="MS Mincho"/>
                          <a:cs typeface="Arial" panose="020B0604020202020204" pitchFamily="34" charset="0"/>
                          <a:hlinkClick r:id="rId16"/>
                        </a:rPr>
                        <a:t>RegEx</a:t>
                      </a:r>
                      <a:r>
                        <a:rPr lang="en-US" sz="800" dirty="0">
                          <a:effectLst/>
                          <a:latin typeface="Arial" panose="020B0604020202020204" pitchFamily="34" charset="0"/>
                          <a:ea typeface="MS Mincho"/>
                          <a:cs typeface="Arial" panose="020B0604020202020204" pitchFamily="34" charset="0"/>
                          <a:hlinkClick r:id="rId16"/>
                        </a:rPr>
                        <a:t> Named Capture Groups</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hlinkClick r:id="rId17"/>
                        </a:rPr>
                        <a:t>Anomaly Alert</a:t>
                      </a:r>
                      <a:r>
                        <a:rPr lang="en-US" sz="800" dirty="0">
                          <a:effectLst/>
                          <a:latin typeface="Arial" panose="020B0604020202020204" pitchFamily="34" charset="0"/>
                          <a:ea typeface="MS Mincho"/>
                          <a:cs typeface="Arial" panose="020B0604020202020204" pitchFamily="34" charset="0"/>
                        </a:rPr>
                        <a:t> (rule-based)</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SQL-based query language (LEQL)</a:t>
                      </a:r>
                    </a:p>
                  </a:txBody>
                  <a:tcPr marL="68559" marR="68559" marT="0" marB="0" anchor="ctr">
                    <a:lnL>
                      <a:no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10007"/>
                  </a:ext>
                </a:extLst>
              </a:tr>
              <a:tr h="27022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b="1" dirty="0">
                          <a:effectLst/>
                          <a:latin typeface="Arial" panose="020B0604020202020204" pitchFamily="34" charset="0"/>
                          <a:ea typeface="MS Mincho"/>
                          <a:cs typeface="Arial" panose="020B0604020202020204" pitchFamily="34" charset="0"/>
                        </a:rPr>
                        <a:t>Oracle Log Analytics</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w="12700" cmpd="sng">
                      <a:solidFill>
                        <a:srgbClr val="5B9BD5"/>
                      </a:solid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685800" rtl="0" eaLnBrk="1" fontAlgn="auto" latinLnBrk="0" hangingPunct="1">
                        <a:lnSpc>
                          <a:spcPct val="100000"/>
                        </a:lnSpc>
                        <a:spcBef>
                          <a:spcPts val="600"/>
                        </a:spcBef>
                        <a:spcAft>
                          <a:spcPts val="0"/>
                        </a:spcAft>
                        <a:buClrTx/>
                        <a:buSzTx/>
                        <a:buFontTx/>
                        <a:buNone/>
                        <a:tabLst/>
                        <a:defRPr/>
                      </a:pPr>
                      <a:r>
                        <a:rPr lang="en-US" sz="800" b="0" dirty="0">
                          <a:effectLst/>
                          <a:latin typeface="Arial" panose="020B0604020202020204" pitchFamily="34" charset="0"/>
                          <a:ea typeface="MS Mincho"/>
                          <a:cs typeface="Arial" panose="020B0604020202020204" pitchFamily="34" charset="0"/>
                        </a:rPr>
                        <a:t>Yes</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685800" rtl="0" eaLnBrk="1" fontAlgn="auto" latinLnBrk="0" hangingPunct="1">
                        <a:lnSpc>
                          <a:spcPct val="100000"/>
                        </a:lnSpc>
                        <a:spcBef>
                          <a:spcPts val="600"/>
                        </a:spcBef>
                        <a:spcAft>
                          <a:spcPts val="0"/>
                        </a:spcAft>
                        <a:buClrTx/>
                        <a:buSzTx/>
                        <a:buFontTx/>
                        <a:buNone/>
                        <a:tabLst/>
                        <a:defRPr/>
                      </a:pPr>
                      <a:r>
                        <a:rPr lang="en-US" sz="800" dirty="0">
                          <a:latin typeface="Arial" panose="020B0604020202020204" pitchFamily="34" charset="0"/>
                          <a:cs typeface="Arial" panose="020B0604020202020204" pitchFamily="34" charset="0"/>
                          <a:hlinkClick r:id="rId18"/>
                        </a:rPr>
                        <a:t>Log Comparison</a:t>
                      </a:r>
                      <a:r>
                        <a:rPr lang="en-US" sz="800" dirty="0">
                          <a:latin typeface="Arial" panose="020B0604020202020204" pitchFamily="34" charset="0"/>
                          <a:cs typeface="Arial" panose="020B0604020202020204" pitchFamily="34" charset="0"/>
                        </a:rPr>
                        <a:t> (</a:t>
                      </a:r>
                      <a:r>
                        <a:rPr lang="en-US" sz="800" dirty="0">
                          <a:effectLst/>
                          <a:latin typeface="Arial" panose="020B0604020202020204" pitchFamily="34" charset="0"/>
                          <a:ea typeface="MS Mincho"/>
                          <a:cs typeface="Arial" panose="020B0604020202020204" pitchFamily="34" charset="0"/>
                        </a:rPr>
                        <a:t>clustering</a:t>
                      </a:r>
                      <a:r>
                        <a:rPr lang="en-US" sz="800" dirty="0">
                          <a:latin typeface="Arial" panose="020B0604020202020204" pitchFamily="34" charset="0"/>
                          <a:cs typeface="Arial" panose="020B0604020202020204" pitchFamily="34" charset="0"/>
                        </a:rPr>
                        <a:t>)</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latin typeface="Arial" panose="020B0604020202020204" pitchFamily="34" charset="0"/>
                          <a:cs typeface="Arial" panose="020B0604020202020204" pitchFamily="34" charset="0"/>
                          <a:hlinkClick r:id="rId19"/>
                        </a:rPr>
                        <a:t>Anomaly Detection</a:t>
                      </a:r>
                      <a:r>
                        <a:rPr lang="en-US" sz="800" dirty="0">
                          <a:latin typeface="Arial" panose="020B0604020202020204" pitchFamily="34" charset="0"/>
                          <a:cs typeface="Arial" panose="020B0604020202020204" pitchFamily="34" charset="0"/>
                        </a:rPr>
                        <a:t> (OD</a:t>
                      </a:r>
                      <a:r>
                        <a:rPr lang="en-US" sz="800" dirty="0">
                          <a:effectLst/>
                          <a:latin typeface="Arial" panose="020B0604020202020204" pitchFamily="34" charset="0"/>
                          <a:cs typeface="Arial" panose="020B0604020202020204" pitchFamily="34" charset="0"/>
                        </a:rPr>
                        <a:t>)</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685800" rtl="0" eaLnBrk="1" fontAlgn="auto" latinLnBrk="0" hangingPunct="1">
                        <a:lnSpc>
                          <a:spcPct val="100000"/>
                        </a:lnSpc>
                        <a:spcBef>
                          <a:spcPts val="600"/>
                        </a:spcBef>
                        <a:spcAft>
                          <a:spcPts val="0"/>
                        </a:spcAft>
                        <a:buClrTx/>
                        <a:buSzTx/>
                        <a:buFontTx/>
                        <a:buNone/>
                        <a:tabLst/>
                        <a:defRPr/>
                      </a:pPr>
                      <a:r>
                        <a:rPr lang="en-US" sz="800" dirty="0">
                          <a:effectLst/>
                          <a:latin typeface="Arial" panose="020B0604020202020204" pitchFamily="34" charset="0"/>
                          <a:ea typeface="MS Mincho"/>
                          <a:cs typeface="Arial" panose="020B0604020202020204" pitchFamily="34" charset="0"/>
                        </a:rPr>
                        <a:t>Time-series correlation</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8"/>
                  </a:ext>
                </a:extLst>
              </a:tr>
              <a:tr h="27022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b="1" dirty="0" err="1">
                          <a:effectLst/>
                          <a:latin typeface="Arial" panose="020B0604020202020204" pitchFamily="34" charset="0"/>
                          <a:ea typeface="MS Mincho"/>
                          <a:cs typeface="Arial" panose="020B0604020202020204" pitchFamily="34" charset="0"/>
                        </a:rPr>
                        <a:t>LogicMonitor</a:t>
                      </a:r>
                      <a:endParaRPr lang="en-US" sz="800" b="1" dirty="0">
                        <a:effectLst/>
                        <a:latin typeface="Arial" panose="020B0604020202020204" pitchFamily="34" charset="0"/>
                        <a:ea typeface="MS Mincho"/>
                        <a:cs typeface="Arial" panose="020B0604020202020204" pitchFamily="34" charset="0"/>
                      </a:endParaRPr>
                    </a:p>
                  </a:txBody>
                  <a:tcPr marL="68559" marR="68559" marT="0" marB="0" anchor="ctr">
                    <a:lnL w="12700" cmpd="sng">
                      <a:solidFill>
                        <a:srgbClr val="5B9BD5"/>
                      </a:solid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685800" rtl="0" eaLnBrk="1" fontAlgn="auto" latinLnBrk="0" hangingPunct="1">
                        <a:lnSpc>
                          <a:spcPct val="100000"/>
                        </a:lnSpc>
                        <a:spcBef>
                          <a:spcPts val="600"/>
                        </a:spcBef>
                        <a:spcAft>
                          <a:spcPts val="0"/>
                        </a:spcAft>
                        <a:buClrTx/>
                        <a:buSzTx/>
                        <a:buFontTx/>
                        <a:buNone/>
                        <a:tabLst/>
                        <a:defRPr/>
                      </a:pPr>
                      <a:r>
                        <a:rPr lang="en-US" sz="800" b="0" dirty="0">
                          <a:effectLst/>
                          <a:latin typeface="Arial" panose="020B0604020202020204" pitchFamily="34" charset="0"/>
                          <a:ea typeface="MS Mincho"/>
                          <a:cs typeface="Arial" panose="020B0604020202020204" pitchFamily="34" charset="0"/>
                        </a:rPr>
                        <a:t>Yes</a:t>
                      </a:r>
                      <a:endParaRPr lang="en-US" sz="800" b="1"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685800" rtl="0" eaLnBrk="1" fontAlgn="auto" latinLnBrk="0" hangingPunct="1">
                        <a:lnSpc>
                          <a:spcPct val="100000"/>
                        </a:lnSpc>
                        <a:spcBef>
                          <a:spcPts val="600"/>
                        </a:spcBef>
                        <a:spcAft>
                          <a:spcPts val="0"/>
                        </a:spcAft>
                        <a:buClrTx/>
                        <a:buSzTx/>
                        <a:buFontTx/>
                        <a:buNone/>
                        <a:tabLst/>
                        <a:defRPr/>
                      </a:pPr>
                      <a:r>
                        <a:rPr lang="en-US" sz="800" dirty="0">
                          <a:latin typeface="Arial" panose="020B0604020202020204" pitchFamily="34" charset="0"/>
                          <a:cs typeface="Arial" panose="020B0604020202020204" pitchFamily="34" charset="0"/>
                          <a:hlinkClick r:id="rId20"/>
                        </a:rPr>
                        <a:t>RCA</a:t>
                      </a:r>
                      <a:r>
                        <a:rPr lang="en-US" sz="800" dirty="0">
                          <a:latin typeface="Arial" panose="020B0604020202020204" pitchFamily="34" charset="0"/>
                          <a:cs typeface="Arial" panose="020B0604020202020204" pitchFamily="34" charset="0"/>
                        </a:rPr>
                        <a:t> (topology &amp; metrics)</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685800" rtl="0" eaLnBrk="1" fontAlgn="auto" latinLnBrk="0" hangingPunct="1">
                        <a:lnSpc>
                          <a:spcPct val="100000"/>
                        </a:lnSpc>
                        <a:spcBef>
                          <a:spcPts val="600"/>
                        </a:spcBef>
                        <a:spcAft>
                          <a:spcPts val="0"/>
                        </a:spcAft>
                        <a:buClrTx/>
                        <a:buSzTx/>
                        <a:buFontTx/>
                        <a:buNone/>
                        <a:tabLst/>
                        <a:defRPr/>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10009"/>
                  </a:ext>
                </a:extLst>
              </a:tr>
              <a:tr h="27022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685800" rtl="0" eaLnBrk="1" fontAlgn="auto" latinLnBrk="0" hangingPunct="1">
                        <a:lnSpc>
                          <a:spcPct val="100000"/>
                        </a:lnSpc>
                        <a:spcBef>
                          <a:spcPts val="600"/>
                        </a:spcBef>
                        <a:spcAft>
                          <a:spcPts val="0"/>
                        </a:spcAft>
                        <a:buClrTx/>
                        <a:buSzTx/>
                        <a:buFontTx/>
                        <a:buNone/>
                        <a:tabLst/>
                        <a:defRPr/>
                      </a:pPr>
                      <a:r>
                        <a:rPr lang="en-US" sz="800" b="1" dirty="0">
                          <a:effectLst/>
                          <a:latin typeface="Arial" panose="020B0604020202020204" pitchFamily="34" charset="0"/>
                          <a:ea typeface="MS Mincho"/>
                          <a:cs typeface="Arial" panose="020B0604020202020204" pitchFamily="34" charset="0"/>
                        </a:rPr>
                        <a:t>Elastic.co (ELK)</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w="12700" cmpd="sng">
                      <a:solidFill>
                        <a:srgbClr val="5B9BD5"/>
                      </a:solid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685800" rtl="0" eaLnBrk="1" fontAlgn="auto" latinLnBrk="0" hangingPunct="1">
                        <a:lnSpc>
                          <a:spcPct val="100000"/>
                        </a:lnSpc>
                        <a:spcBef>
                          <a:spcPts val="600"/>
                        </a:spcBef>
                        <a:spcAft>
                          <a:spcPts val="0"/>
                        </a:spcAft>
                        <a:buClrTx/>
                        <a:buSzTx/>
                        <a:buFontTx/>
                        <a:buNone/>
                        <a:tabLst/>
                        <a:defRPr/>
                      </a:pPr>
                      <a:r>
                        <a:rPr lang="en-US" sz="800" b="0" dirty="0">
                          <a:effectLst/>
                          <a:latin typeface="Arial" panose="020B0604020202020204" pitchFamily="34" charset="0"/>
                          <a:ea typeface="MS Mincho"/>
                          <a:cs typeface="Arial" panose="020B0604020202020204" pitchFamily="34" charset="0"/>
                        </a:rPr>
                        <a:t>Yes</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hlinkClick r:id="rId21"/>
                        </a:rPr>
                        <a:t>Outlier detection</a:t>
                      </a:r>
                      <a:r>
                        <a:rPr lang="en-US" sz="800" dirty="0">
                          <a:effectLst/>
                          <a:latin typeface="Arial" panose="020B0604020202020204" pitchFamily="34" charset="0"/>
                          <a:ea typeface="MS Mincho"/>
                          <a:cs typeface="Arial" panose="020B0604020202020204" pitchFamily="34" charset="0"/>
                        </a:rPr>
                        <a:t>  (using counts)</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10"/>
                  </a:ext>
                </a:extLst>
              </a:tr>
              <a:tr h="27022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b="1" dirty="0">
                          <a:effectLst/>
                          <a:latin typeface="Arial" panose="020B0604020202020204" pitchFamily="34" charset="0"/>
                          <a:ea typeface="MS Mincho"/>
                          <a:cs typeface="Arial" panose="020B0604020202020204" pitchFamily="34" charset="0"/>
                        </a:rPr>
                        <a:t>Sematext</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w="12700" cmpd="sng">
                      <a:solidFill>
                        <a:srgbClr val="5B9BD5"/>
                      </a:solid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685800" rtl="0" eaLnBrk="1" fontAlgn="auto" latinLnBrk="0" hangingPunct="1">
                        <a:lnSpc>
                          <a:spcPct val="100000"/>
                        </a:lnSpc>
                        <a:spcBef>
                          <a:spcPts val="600"/>
                        </a:spcBef>
                        <a:spcAft>
                          <a:spcPts val="0"/>
                        </a:spcAft>
                        <a:buClrTx/>
                        <a:buSzTx/>
                        <a:buFontTx/>
                        <a:buNone/>
                        <a:tabLst/>
                        <a:defRPr/>
                      </a:pPr>
                      <a:r>
                        <a:rPr lang="en-US" sz="800" b="0" dirty="0">
                          <a:effectLst/>
                          <a:latin typeface="Arial" panose="020B0604020202020204" pitchFamily="34" charset="0"/>
                          <a:ea typeface="MS Mincho"/>
                          <a:cs typeface="Arial" panose="020B0604020202020204" pitchFamily="34" charset="0"/>
                        </a:rPr>
                        <a:t>ELK</a:t>
                      </a: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endParaRPr lang="en-US" sz="800" dirty="0">
                        <a:effectLst/>
                        <a:latin typeface="Arial" panose="020B0604020202020204" pitchFamily="34" charset="0"/>
                        <a:ea typeface="MS Mincho"/>
                        <a:cs typeface="Arial" panose="020B0604020202020204" pitchFamily="34" charset="0"/>
                      </a:endParaRP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 </a:t>
                      </a:r>
                    </a:p>
                  </a:txBody>
                  <a:tcPr marL="68559" marR="68559" marT="0" marB="0" anchor="ctr">
                    <a:lnL>
                      <a:no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spcBef>
                          <a:spcPts val="600"/>
                        </a:spcBef>
                        <a:spcAft>
                          <a:spcPts val="0"/>
                        </a:spcAft>
                      </a:pPr>
                      <a:r>
                        <a:rPr lang="en-US" sz="800" dirty="0">
                          <a:effectLst/>
                          <a:latin typeface="Arial" panose="020B0604020202020204" pitchFamily="34" charset="0"/>
                          <a:ea typeface="MS Mincho"/>
                          <a:cs typeface="Arial" panose="020B0604020202020204" pitchFamily="34" charset="0"/>
                        </a:rPr>
                        <a:t>Security, 75+ integration</a:t>
                      </a:r>
                    </a:p>
                  </a:txBody>
                  <a:tcPr marL="68559" marR="68559" marT="0" marB="0" anchor="ctr">
                    <a:lnL>
                      <a:no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4472C4">
                        <a:lumMod val="20000"/>
                        <a:lumOff val="80000"/>
                      </a:srgbClr>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6169234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Structured Logging</a:t>
            </a:r>
            <a:br>
              <a:rPr lang="en-US" sz="1400" dirty="0">
                <a:latin typeface="Arial" charset="0"/>
                <a:ea typeface="Arial" charset="0"/>
                <a:cs typeface="Arial" charset="0"/>
              </a:rPr>
            </a:br>
            <a:r>
              <a:rPr lang="en-US" sz="1400" b="0" dirty="0">
                <a:latin typeface="Arial" charset="0"/>
                <a:ea typeface="Arial" charset="0"/>
                <a:cs typeface="Arial" charset="0"/>
              </a:rPr>
              <a:t>Use Cases and </a:t>
            </a:r>
            <a:r>
              <a:rPr lang="en-US" sz="1400" b="0" dirty="0" err="1">
                <a:latin typeface="Arial" charset="0"/>
                <a:ea typeface="Arial" charset="0"/>
                <a:cs typeface="Arial" charset="0"/>
              </a:rPr>
              <a:t>PoCs</a:t>
            </a:r>
            <a:endParaRPr lang="en-US" sz="1400" b="0" dirty="0"/>
          </a:p>
        </p:txBody>
      </p:sp>
      <p:sp>
        <p:nvSpPr>
          <p:cNvPr id="4" name="Rectangle 3">
            <a:extLst>
              <a:ext uri="{FF2B5EF4-FFF2-40B4-BE49-F238E27FC236}">
                <a16:creationId xmlns:a16="http://schemas.microsoft.com/office/drawing/2014/main" id="{51AE7ACA-7E0E-4C4F-81B8-673E0966292C}"/>
              </a:ext>
            </a:extLst>
          </p:cNvPr>
          <p:cNvSpPr/>
          <p:nvPr/>
        </p:nvSpPr>
        <p:spPr>
          <a:xfrm>
            <a:off x="1226327" y="4943445"/>
            <a:ext cx="1471878" cy="184666"/>
          </a:xfrm>
          <a:prstGeom prst="rect">
            <a:avLst/>
          </a:prstGeom>
        </p:spPr>
        <p:txBody>
          <a:bodyPr wrap="none">
            <a:spAutoFit/>
          </a:bodyPr>
          <a:lstStyle/>
          <a:p>
            <a:r>
              <a:rPr lang="en-US" sz="600" dirty="0">
                <a:latin typeface="Arial" panose="020B0604020202020204" pitchFamily="34" charset="0"/>
                <a:cs typeface="Arial" panose="020B0604020202020204" pitchFamily="34" charset="0"/>
              </a:rPr>
              <a:t>[1] https://</a:t>
            </a:r>
            <a:r>
              <a:rPr lang="en-US" sz="600" dirty="0" err="1">
                <a:latin typeface="Arial" panose="020B0604020202020204" pitchFamily="34" charset="0"/>
                <a:cs typeface="Arial" panose="020B0604020202020204" pitchFamily="34" charset="0"/>
              </a:rPr>
              <a:t>github.com</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logpai</a:t>
            </a:r>
            <a:r>
              <a:rPr lang="en-US" sz="600" dirty="0">
                <a:latin typeface="Arial" panose="020B0604020202020204" pitchFamily="34" charset="0"/>
                <a:cs typeface="Arial" panose="020B0604020202020204" pitchFamily="34" charset="0"/>
              </a:rPr>
              <a:t>/</a:t>
            </a:r>
            <a:r>
              <a:rPr lang="en-US" sz="600" dirty="0" err="1">
                <a:latin typeface="Arial" panose="020B0604020202020204" pitchFamily="34" charset="0"/>
                <a:cs typeface="Arial" panose="020B0604020202020204" pitchFamily="34" charset="0"/>
              </a:rPr>
              <a:t>logparser</a:t>
            </a:r>
            <a:endParaRPr lang="en-US" sz="6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35E29C8A-FBA2-E94C-B12D-CD1F9DED126A}"/>
              </a:ext>
            </a:extLst>
          </p:cNvPr>
          <p:cNvSpPr/>
          <p:nvPr/>
        </p:nvSpPr>
        <p:spPr>
          <a:xfrm>
            <a:off x="5427104" y="627063"/>
            <a:ext cx="3321609" cy="936000"/>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5E29C8A-FBA2-E94C-B12D-CD1F9DED126A}"/>
              </a:ext>
            </a:extLst>
          </p:cNvPr>
          <p:cNvSpPr/>
          <p:nvPr/>
        </p:nvSpPr>
        <p:spPr>
          <a:xfrm>
            <a:off x="5427104" y="1680012"/>
            <a:ext cx="3321609" cy="936000"/>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5E29C8A-FBA2-E94C-B12D-CD1F9DED126A}"/>
              </a:ext>
            </a:extLst>
          </p:cNvPr>
          <p:cNvSpPr/>
          <p:nvPr/>
        </p:nvSpPr>
        <p:spPr>
          <a:xfrm>
            <a:off x="5427104" y="3813793"/>
            <a:ext cx="3321609" cy="936000"/>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5E29C8A-FBA2-E94C-B12D-CD1F9DED126A}"/>
              </a:ext>
            </a:extLst>
          </p:cNvPr>
          <p:cNvSpPr/>
          <p:nvPr/>
        </p:nvSpPr>
        <p:spPr>
          <a:xfrm>
            <a:off x="5427104" y="2752099"/>
            <a:ext cx="3321609" cy="936000"/>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90D4CDB-36FA-8E49-B9D0-DFA8B5C193F6}"/>
              </a:ext>
            </a:extLst>
          </p:cNvPr>
          <p:cNvSpPr/>
          <p:nvPr/>
        </p:nvSpPr>
        <p:spPr>
          <a:xfrm>
            <a:off x="395289" y="663575"/>
            <a:ext cx="4396848" cy="3831818"/>
          </a:xfrm>
          <a:prstGeom prst="rect">
            <a:avLst/>
          </a:prstGeom>
        </p:spPr>
        <p:txBody>
          <a:bodyPr wrap="square" lIns="90000">
            <a:spAutoFit/>
          </a:bodyPr>
          <a:lstStyle/>
          <a:p>
            <a:pPr>
              <a:buClr>
                <a:schemeClr val="tx2"/>
              </a:buClr>
            </a:pPr>
            <a:r>
              <a:rPr lang="en-US" sz="900" b="1" dirty="0">
                <a:latin typeface="Arial" charset="0"/>
                <a:ea typeface="Arial" charset="0"/>
                <a:cs typeface="Arial" charset="0"/>
              </a:rPr>
              <a:t>Use Case 1: Cloud Log Analysis </a:t>
            </a:r>
            <a:r>
              <a:rPr lang="en-US" sz="900" b="1" dirty="0" err="1">
                <a:latin typeface="Arial" charset="0"/>
                <a:ea typeface="Arial" charset="0"/>
                <a:cs typeface="Arial" charset="0"/>
              </a:rPr>
              <a:t>PoC</a:t>
            </a:r>
            <a:endParaRPr lang="en-US" sz="900" b="1" dirty="0">
              <a:latin typeface="Arial" charset="0"/>
              <a:ea typeface="Arial" charset="0"/>
              <a:cs typeface="Arial" charset="0"/>
            </a:endParaRPr>
          </a:p>
          <a:p>
            <a:pPr marL="360363" lvl="1" indent="-180975">
              <a:buClr>
                <a:schemeClr val="tx2"/>
              </a:buClr>
              <a:buFont typeface="Arial" panose="020B0604020202020204" pitchFamily="34" charset="0"/>
              <a:buChar char="‒"/>
            </a:pPr>
            <a:r>
              <a:rPr lang="en-US" sz="900" i="1" dirty="0">
                <a:latin typeface="Arial" charset="0"/>
                <a:ea typeface="Arial" charset="0"/>
                <a:cs typeface="Arial" charset="0"/>
              </a:rPr>
              <a:t>Pain point. </a:t>
            </a:r>
            <a:r>
              <a:rPr lang="en-US" sz="900" dirty="0">
                <a:latin typeface="Arial" charset="0"/>
                <a:ea typeface="Arial" charset="0"/>
                <a:cs typeface="Arial" charset="0"/>
              </a:rPr>
              <a:t>Log analysis for CLS requires the use of CPU intensive log parsing techniques (e.g., regex and Drain [1])</a:t>
            </a:r>
          </a:p>
          <a:p>
            <a:pPr marL="360363" lvl="1" indent="-180975">
              <a:buClr>
                <a:schemeClr val="tx2"/>
              </a:buClr>
              <a:buFont typeface="Arial" panose="020B0604020202020204" pitchFamily="34" charset="0"/>
              <a:buChar char="‒"/>
            </a:pPr>
            <a:r>
              <a:rPr lang="en-US" sz="900" i="1" dirty="0">
                <a:latin typeface="Arial" charset="0"/>
                <a:ea typeface="Arial" charset="0"/>
                <a:cs typeface="Arial" charset="0"/>
              </a:rPr>
              <a:t>Technical benefit</a:t>
            </a:r>
            <a:r>
              <a:rPr lang="en-US" sz="900" dirty="0">
                <a:latin typeface="Arial" charset="0"/>
                <a:ea typeface="Arial" charset="0"/>
                <a:cs typeface="Arial" charset="0"/>
              </a:rPr>
              <a:t>. Adoption of structured logging will lower CPU processing</a:t>
            </a:r>
          </a:p>
          <a:p>
            <a:pPr marL="360363" lvl="1" indent="-180975">
              <a:buClr>
                <a:schemeClr val="tx2"/>
              </a:buClr>
              <a:buFont typeface="Arial" panose="020B0604020202020204" pitchFamily="34" charset="0"/>
              <a:buChar char="‒"/>
            </a:pPr>
            <a:r>
              <a:rPr lang="en-US" sz="900" i="1" dirty="0">
                <a:latin typeface="Arial" charset="0"/>
                <a:ea typeface="Arial" charset="0"/>
                <a:cs typeface="Arial" charset="0"/>
              </a:rPr>
              <a:t>Business value</a:t>
            </a:r>
            <a:r>
              <a:rPr lang="en-US" sz="900" dirty="0">
                <a:latin typeface="Arial" charset="0"/>
                <a:ea typeface="Arial" charset="0"/>
                <a:cs typeface="Arial" charset="0"/>
              </a:rPr>
              <a:t>. </a:t>
            </a:r>
            <a:r>
              <a:rPr lang="en-US" sz="900" u="sng" dirty="0">
                <a:latin typeface="Arial" charset="0"/>
                <a:ea typeface="Arial" charset="0"/>
                <a:cs typeface="Arial" charset="0"/>
              </a:rPr>
              <a:t>Performance improvement</a:t>
            </a:r>
            <a:r>
              <a:rPr lang="en-US" sz="900" dirty="0">
                <a:latin typeface="Arial" charset="0"/>
                <a:ea typeface="Arial" charset="0"/>
                <a:cs typeface="Arial" charset="0"/>
              </a:rPr>
              <a:t> and </a:t>
            </a:r>
            <a:r>
              <a:rPr lang="en-US" sz="900" u="sng" dirty="0">
                <a:latin typeface="Arial" charset="0"/>
                <a:ea typeface="Arial" charset="0"/>
                <a:cs typeface="Arial" charset="0"/>
              </a:rPr>
              <a:t>lower computational resources </a:t>
            </a:r>
            <a:r>
              <a:rPr lang="en-US" sz="900" dirty="0">
                <a:latin typeface="Arial" charset="0"/>
                <a:ea typeface="Arial" charset="0"/>
                <a:cs typeface="Arial" charset="0"/>
              </a:rPr>
              <a:t> </a:t>
            </a:r>
          </a:p>
          <a:p>
            <a:pPr marL="179388" lvl="1">
              <a:buClr>
                <a:schemeClr val="tx2"/>
              </a:buClr>
            </a:pPr>
            <a:endParaRPr lang="en-US" sz="900" dirty="0">
              <a:latin typeface="Arial" charset="0"/>
              <a:ea typeface="Arial" charset="0"/>
              <a:cs typeface="Arial" charset="0"/>
            </a:endParaRPr>
          </a:p>
          <a:p>
            <a:pPr>
              <a:buClr>
                <a:schemeClr val="tx2"/>
              </a:buClr>
            </a:pPr>
            <a:r>
              <a:rPr lang="en-US" sz="900" b="1" dirty="0">
                <a:latin typeface="Arial" charset="0"/>
                <a:ea typeface="Arial" charset="0"/>
                <a:cs typeface="Arial" charset="0"/>
              </a:rPr>
              <a:t>Use Case 2: Real-time Error Tracking </a:t>
            </a:r>
            <a:r>
              <a:rPr lang="en-US" sz="900" b="1" dirty="0" err="1">
                <a:latin typeface="Arial" charset="0"/>
                <a:ea typeface="Arial" charset="0"/>
                <a:cs typeface="Arial" charset="0"/>
              </a:rPr>
              <a:t>PoC</a:t>
            </a:r>
            <a:endParaRPr lang="en-US" sz="900" b="1" dirty="0">
              <a:latin typeface="Arial" charset="0"/>
              <a:ea typeface="Arial" charset="0"/>
              <a:cs typeface="Arial" charset="0"/>
            </a:endParaRPr>
          </a:p>
          <a:p>
            <a:pPr marL="360363" lvl="1" indent="-180975">
              <a:buClr>
                <a:schemeClr val="tx2"/>
              </a:buClr>
              <a:buFont typeface="Arial" panose="020B0604020202020204" pitchFamily="34" charset="0"/>
              <a:buChar char="‒"/>
            </a:pPr>
            <a:r>
              <a:rPr lang="en-US" sz="900" i="1" dirty="0">
                <a:latin typeface="Arial" charset="0"/>
                <a:ea typeface="Arial" charset="0"/>
                <a:cs typeface="Arial" charset="0"/>
              </a:rPr>
              <a:t>Pain point. </a:t>
            </a:r>
            <a:r>
              <a:rPr lang="en-US" sz="900" dirty="0">
                <a:latin typeface="Arial" charset="0"/>
                <a:ea typeface="Arial" charset="0"/>
                <a:cs typeface="Arial" charset="0"/>
              </a:rPr>
              <a:t>DevOps cannot be notified easily when their code reaches a specific faulty state in (pre)production </a:t>
            </a:r>
          </a:p>
          <a:p>
            <a:pPr marL="360363" lvl="1" indent="-180975">
              <a:buClr>
                <a:schemeClr val="tx2"/>
              </a:buClr>
              <a:buFont typeface="Arial" panose="020B0604020202020204" pitchFamily="34" charset="0"/>
              <a:buChar char="‒"/>
            </a:pPr>
            <a:r>
              <a:rPr lang="en-US" sz="900" i="1" dirty="0">
                <a:latin typeface="Arial" charset="0"/>
                <a:ea typeface="Arial" charset="0"/>
                <a:cs typeface="Arial" charset="0"/>
              </a:rPr>
              <a:t>Technical benefit</a:t>
            </a:r>
            <a:r>
              <a:rPr lang="en-US" sz="900" dirty="0">
                <a:latin typeface="Arial" charset="0"/>
                <a:ea typeface="Arial" charset="0"/>
                <a:cs typeface="Arial" charset="0"/>
              </a:rPr>
              <a:t>. </a:t>
            </a:r>
            <a:r>
              <a:rPr lang="en-US" sz="900" dirty="0">
                <a:latin typeface="Arial" charset="0"/>
                <a:cs typeface="Arial" charset="0"/>
              </a:rPr>
              <a:t>Real-time close-loop system from Dev, to code execution, to Ops, and to Dev (Dev </a:t>
            </a:r>
            <a:r>
              <a:rPr lang="en-US" sz="900" dirty="0">
                <a:latin typeface="Arial" charset="0"/>
                <a:cs typeface="Arial" charset="0"/>
                <a:sym typeface="Wingdings" panose="05000000000000000000" pitchFamily="2" charset="2"/>
              </a:rPr>
              <a:t></a:t>
            </a:r>
            <a:r>
              <a:rPr lang="en-US" sz="900" dirty="0">
                <a:latin typeface="Arial" charset="0"/>
                <a:cs typeface="Arial" charset="0"/>
              </a:rPr>
              <a:t> Ops </a:t>
            </a:r>
            <a:r>
              <a:rPr lang="en-US" sz="900" dirty="0">
                <a:latin typeface="Arial" charset="0"/>
                <a:cs typeface="Arial" charset="0"/>
                <a:sym typeface="Wingdings" panose="05000000000000000000" pitchFamily="2" charset="2"/>
              </a:rPr>
              <a:t></a:t>
            </a:r>
            <a:r>
              <a:rPr lang="en-US" sz="900" dirty="0">
                <a:latin typeface="Arial" charset="0"/>
                <a:cs typeface="Arial" charset="0"/>
              </a:rPr>
              <a:t> Dev)</a:t>
            </a:r>
            <a:endParaRPr lang="en-US" sz="900" dirty="0">
              <a:latin typeface="Arial" charset="0"/>
              <a:ea typeface="Arial" charset="0"/>
              <a:cs typeface="Arial" charset="0"/>
            </a:endParaRPr>
          </a:p>
          <a:p>
            <a:pPr marL="360363" lvl="1" indent="-180975">
              <a:buClr>
                <a:schemeClr val="tx2"/>
              </a:buClr>
              <a:buFont typeface="Arial" panose="020B0604020202020204" pitchFamily="34" charset="0"/>
              <a:buChar char="‒"/>
            </a:pPr>
            <a:r>
              <a:rPr lang="en-US" sz="900" i="1" dirty="0">
                <a:latin typeface="Arial" charset="0"/>
                <a:ea typeface="Arial" charset="0"/>
                <a:cs typeface="Arial" charset="0"/>
              </a:rPr>
              <a:t>Business value</a:t>
            </a:r>
            <a:r>
              <a:rPr lang="en-US" sz="900" dirty="0">
                <a:latin typeface="Arial" charset="0"/>
                <a:ea typeface="Arial" charset="0"/>
                <a:cs typeface="Arial" charset="0"/>
              </a:rPr>
              <a:t>. </a:t>
            </a:r>
            <a:r>
              <a:rPr lang="en-US" sz="900" u="sng" dirty="0">
                <a:latin typeface="Arial" charset="0"/>
                <a:ea typeface="Arial" charset="0"/>
                <a:cs typeface="Arial" charset="0"/>
              </a:rPr>
              <a:t>Real-time error monitoring and debugging of services</a:t>
            </a:r>
          </a:p>
          <a:p>
            <a:pPr marL="360363" lvl="1" indent="-180975">
              <a:buClr>
                <a:schemeClr val="tx2"/>
              </a:buClr>
              <a:buFont typeface="Arial" panose="020B0604020202020204" pitchFamily="34" charset="0"/>
              <a:buChar char="‒"/>
            </a:pPr>
            <a:endParaRPr lang="en-US" sz="900" b="1" dirty="0">
              <a:latin typeface="Arial" charset="0"/>
              <a:ea typeface="Arial" charset="0"/>
              <a:cs typeface="Arial" charset="0"/>
            </a:endParaRPr>
          </a:p>
          <a:p>
            <a:pPr>
              <a:buClr>
                <a:schemeClr val="tx2"/>
              </a:buClr>
            </a:pPr>
            <a:r>
              <a:rPr lang="en-US" sz="900" b="1" dirty="0">
                <a:latin typeface="Arial" charset="0"/>
                <a:ea typeface="Arial" charset="0"/>
                <a:cs typeface="Arial" charset="0"/>
              </a:rPr>
              <a:t>Use Case 3: Multidimensional Root-Cause Mining </a:t>
            </a:r>
            <a:r>
              <a:rPr lang="en-US" sz="900" b="1" dirty="0" err="1">
                <a:latin typeface="Arial" charset="0"/>
                <a:ea typeface="Arial" charset="0"/>
                <a:cs typeface="Arial" charset="0"/>
              </a:rPr>
              <a:t>PoC</a:t>
            </a:r>
            <a:endParaRPr lang="en-US" sz="900" b="1" dirty="0">
              <a:latin typeface="Arial" charset="0"/>
              <a:ea typeface="Arial" charset="0"/>
              <a:cs typeface="Arial" charset="0"/>
            </a:endParaRPr>
          </a:p>
          <a:p>
            <a:pPr marL="360363" lvl="1" indent="-180975">
              <a:buClr>
                <a:schemeClr val="tx2"/>
              </a:buClr>
              <a:buFont typeface="Arial" panose="020B0604020202020204" pitchFamily="34" charset="0"/>
              <a:buChar char="‒"/>
            </a:pPr>
            <a:r>
              <a:rPr lang="en-US" sz="900" i="1" dirty="0">
                <a:latin typeface="Arial" charset="0"/>
                <a:ea typeface="Arial" charset="0"/>
                <a:cs typeface="Arial" charset="0"/>
              </a:rPr>
              <a:t>Pain point. </a:t>
            </a:r>
            <a:r>
              <a:rPr lang="en-US" sz="900" dirty="0">
                <a:latin typeface="Arial" charset="0"/>
                <a:ea typeface="Arial" charset="0"/>
                <a:cs typeface="Arial" charset="0"/>
              </a:rPr>
              <a:t>It is currently difficult to use logs from CLS for root-cause analysis</a:t>
            </a:r>
          </a:p>
          <a:p>
            <a:pPr marL="360363" lvl="1" indent="-180975">
              <a:buClr>
                <a:schemeClr val="tx2"/>
              </a:buClr>
              <a:buFont typeface="Arial" panose="020B0604020202020204" pitchFamily="34" charset="0"/>
              <a:buChar char="‒"/>
            </a:pPr>
            <a:r>
              <a:rPr lang="en-US" sz="900" i="1" dirty="0">
                <a:latin typeface="Arial" charset="0"/>
                <a:ea typeface="Arial" charset="0"/>
                <a:cs typeface="Arial" charset="0"/>
              </a:rPr>
              <a:t>Technical benefit</a:t>
            </a:r>
            <a:r>
              <a:rPr lang="en-US" sz="900" dirty="0">
                <a:latin typeface="Arial" charset="0"/>
                <a:ea typeface="Arial" charset="0"/>
                <a:cs typeface="Arial" charset="0"/>
              </a:rPr>
              <a:t>. </a:t>
            </a:r>
            <a:r>
              <a:rPr lang="en-US" sz="900" dirty="0">
                <a:latin typeface="Arial" charset="0"/>
                <a:cs typeface="Arial" charset="0"/>
              </a:rPr>
              <a:t>Structured logs enable to extract correlation rules from logs to conduct root-cause analysis</a:t>
            </a:r>
            <a:endParaRPr lang="en-US" sz="900" dirty="0">
              <a:latin typeface="Arial" charset="0"/>
              <a:ea typeface="Arial" charset="0"/>
              <a:cs typeface="Arial" charset="0"/>
            </a:endParaRPr>
          </a:p>
          <a:p>
            <a:pPr marL="360363" lvl="1" indent="-180975">
              <a:buClr>
                <a:schemeClr val="tx2"/>
              </a:buClr>
              <a:buFont typeface="Arial" panose="020B0604020202020204" pitchFamily="34" charset="0"/>
              <a:buChar char="‒"/>
            </a:pPr>
            <a:r>
              <a:rPr lang="en-US" sz="900" i="1" dirty="0">
                <a:latin typeface="Arial" charset="0"/>
                <a:ea typeface="Arial" charset="0"/>
                <a:cs typeface="Arial" charset="0"/>
              </a:rPr>
              <a:t>Business value</a:t>
            </a:r>
            <a:r>
              <a:rPr lang="en-US" sz="900" dirty="0">
                <a:latin typeface="Arial" charset="0"/>
                <a:ea typeface="Arial" charset="0"/>
                <a:cs typeface="Arial" charset="0"/>
              </a:rPr>
              <a:t>. </a:t>
            </a:r>
            <a:r>
              <a:rPr lang="en-US" sz="900" u="sng" dirty="0">
                <a:latin typeface="Arial" charset="0"/>
                <a:ea typeface="Arial" charset="0"/>
                <a:cs typeface="Arial" charset="0"/>
              </a:rPr>
              <a:t>Lower troubleshooting time for service failures by 80%</a:t>
            </a:r>
          </a:p>
          <a:p>
            <a:pPr>
              <a:buClr>
                <a:schemeClr val="tx2"/>
              </a:buClr>
            </a:pPr>
            <a:endParaRPr lang="en-US" sz="900" b="1" dirty="0">
              <a:latin typeface="Arial" charset="0"/>
              <a:ea typeface="Arial" charset="0"/>
              <a:cs typeface="Arial" charset="0"/>
            </a:endParaRPr>
          </a:p>
          <a:p>
            <a:pPr>
              <a:buClr>
                <a:schemeClr val="tx2"/>
              </a:buClr>
            </a:pPr>
            <a:r>
              <a:rPr lang="en-US" sz="900" b="1" dirty="0">
                <a:latin typeface="Arial" charset="0"/>
                <a:ea typeface="Arial" charset="0"/>
                <a:cs typeface="Arial" charset="0"/>
              </a:rPr>
              <a:t>Use Case 4: Cloud Log Bandwidth Reduction </a:t>
            </a:r>
            <a:r>
              <a:rPr lang="en-US" sz="900" b="1" dirty="0" err="1">
                <a:latin typeface="Arial" charset="0"/>
                <a:ea typeface="Arial" charset="0"/>
                <a:cs typeface="Arial" charset="0"/>
              </a:rPr>
              <a:t>PoC</a:t>
            </a:r>
            <a:endParaRPr lang="en-US" sz="900" b="1" dirty="0">
              <a:latin typeface="Arial" charset="0"/>
              <a:ea typeface="Arial" charset="0"/>
              <a:cs typeface="Arial" charset="0"/>
            </a:endParaRPr>
          </a:p>
          <a:p>
            <a:pPr marL="360363" lvl="1" indent="-180975">
              <a:buClr>
                <a:schemeClr val="tx2"/>
              </a:buClr>
              <a:buFont typeface="Arial" panose="020B0604020202020204" pitchFamily="34" charset="0"/>
              <a:buChar char="‒"/>
            </a:pPr>
            <a:r>
              <a:rPr lang="en-US" sz="900" i="1" dirty="0">
                <a:latin typeface="Arial" charset="0"/>
                <a:ea typeface="Arial" charset="0"/>
                <a:cs typeface="Arial" charset="0"/>
              </a:rPr>
              <a:t>Pain point. </a:t>
            </a:r>
            <a:r>
              <a:rPr lang="en-US" sz="900" dirty="0">
                <a:latin typeface="Arial" charset="0"/>
                <a:ea typeface="Arial" charset="0"/>
                <a:cs typeface="Arial" charset="0"/>
              </a:rPr>
              <a:t>Transfer of logs from services to CLS uses a high network bandwidth </a:t>
            </a:r>
          </a:p>
          <a:p>
            <a:pPr marL="360363" lvl="1" indent="-180975">
              <a:buClr>
                <a:schemeClr val="tx2"/>
              </a:buClr>
              <a:buFont typeface="Arial" panose="020B0604020202020204" pitchFamily="34" charset="0"/>
              <a:buChar char="‒"/>
            </a:pPr>
            <a:r>
              <a:rPr lang="en-US" sz="900" i="1" dirty="0">
                <a:latin typeface="Arial" charset="0"/>
                <a:ea typeface="Arial" charset="0"/>
                <a:cs typeface="Arial" charset="0"/>
              </a:rPr>
              <a:t>Technical benefit</a:t>
            </a:r>
            <a:r>
              <a:rPr lang="en-US" sz="900" dirty="0">
                <a:latin typeface="Arial" charset="0"/>
                <a:ea typeface="Arial" charset="0"/>
                <a:cs typeface="Arial" charset="0"/>
              </a:rPr>
              <a:t>. </a:t>
            </a:r>
            <a:r>
              <a:rPr lang="en-US" sz="900" dirty="0">
                <a:latin typeface="Arial" charset="0"/>
                <a:cs typeface="Arial" charset="0"/>
              </a:rPr>
              <a:t>S</a:t>
            </a:r>
            <a:r>
              <a:rPr lang="en-US" sz="900" dirty="0">
                <a:latin typeface="Arial" charset="0"/>
                <a:ea typeface="Arial" charset="0"/>
                <a:cs typeface="Arial" charset="0"/>
              </a:rPr>
              <a:t>tructured logs and </a:t>
            </a:r>
            <a:r>
              <a:rPr lang="en-US" sz="900" i="1" dirty="0" err="1">
                <a:latin typeface="Arial" charset="0"/>
                <a:ea typeface="Arial" charset="0"/>
                <a:cs typeface="Arial" charset="0"/>
              </a:rPr>
              <a:t>protobuf</a:t>
            </a:r>
            <a:r>
              <a:rPr lang="en-US" sz="900" dirty="0">
                <a:latin typeface="Arial" charset="0"/>
                <a:ea typeface="Arial" charset="0"/>
                <a:cs typeface="Arial" charset="0"/>
              </a:rPr>
              <a:t> enable up to 5x bandwidth savings</a:t>
            </a:r>
          </a:p>
          <a:p>
            <a:pPr marL="360363" lvl="1" indent="-180975">
              <a:buClr>
                <a:schemeClr val="tx2"/>
              </a:buClr>
              <a:buFont typeface="Arial" panose="020B0604020202020204" pitchFamily="34" charset="0"/>
              <a:buChar char="‒"/>
            </a:pPr>
            <a:r>
              <a:rPr lang="en-US" sz="900" i="1" dirty="0">
                <a:latin typeface="Arial" charset="0"/>
                <a:ea typeface="Arial" charset="0"/>
                <a:cs typeface="Arial" charset="0"/>
              </a:rPr>
              <a:t>Business value</a:t>
            </a:r>
            <a:r>
              <a:rPr lang="en-US" sz="900" dirty="0">
                <a:latin typeface="Arial" charset="0"/>
                <a:ea typeface="Arial" charset="0"/>
                <a:cs typeface="Arial" charset="0"/>
              </a:rPr>
              <a:t>. </a:t>
            </a:r>
            <a:r>
              <a:rPr lang="en-US" sz="900" u="sng" dirty="0">
                <a:latin typeface="Arial" charset="0"/>
                <a:ea typeface="Arial" charset="0"/>
                <a:cs typeface="Arial" charset="0"/>
              </a:rPr>
              <a:t>Network bandwidth savings</a:t>
            </a:r>
            <a:r>
              <a:rPr lang="en-US" sz="900" dirty="0">
                <a:latin typeface="Arial" charset="0"/>
                <a:ea typeface="Arial" charset="0"/>
                <a:cs typeface="Arial" charset="0"/>
              </a:rPr>
              <a:t> 5x</a:t>
            </a:r>
          </a:p>
        </p:txBody>
      </p:sp>
      <p:sp>
        <p:nvSpPr>
          <p:cNvPr id="43" name="Rectangle 42">
            <a:extLst>
              <a:ext uri="{FF2B5EF4-FFF2-40B4-BE49-F238E27FC236}">
                <a16:creationId xmlns:a16="http://schemas.microsoft.com/office/drawing/2014/main" id="{AEEA16F4-41C6-ED40-864A-61109D4BB62D}"/>
              </a:ext>
            </a:extLst>
          </p:cNvPr>
          <p:cNvSpPr/>
          <p:nvPr/>
        </p:nvSpPr>
        <p:spPr>
          <a:xfrm>
            <a:off x="6537570" y="801560"/>
            <a:ext cx="594448" cy="213401"/>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latin typeface="Arial" charset="0"/>
                <a:ea typeface="Arial" charset="0"/>
                <a:cs typeface="Arial" charset="0"/>
              </a:rPr>
              <a:t>Logging</a:t>
            </a:r>
          </a:p>
        </p:txBody>
      </p:sp>
      <p:sp>
        <p:nvSpPr>
          <p:cNvPr id="44" name="Rectangle 43">
            <a:extLst>
              <a:ext uri="{FF2B5EF4-FFF2-40B4-BE49-F238E27FC236}">
                <a16:creationId xmlns:a16="http://schemas.microsoft.com/office/drawing/2014/main" id="{1BFC95AF-552E-4344-8230-FFA16E3F3145}"/>
              </a:ext>
            </a:extLst>
          </p:cNvPr>
          <p:cNvSpPr/>
          <p:nvPr/>
        </p:nvSpPr>
        <p:spPr>
          <a:xfrm>
            <a:off x="5793914" y="801560"/>
            <a:ext cx="594448" cy="21340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err="1">
                <a:latin typeface="Arial" charset="0"/>
                <a:ea typeface="Arial" charset="0"/>
                <a:cs typeface="Arial" charset="0"/>
              </a:rPr>
              <a:t>Microservice</a:t>
            </a:r>
            <a:endParaRPr lang="en-US" sz="500" b="1" dirty="0">
              <a:latin typeface="Arial" charset="0"/>
              <a:ea typeface="Arial" charset="0"/>
              <a:cs typeface="Arial" charset="0"/>
            </a:endParaRPr>
          </a:p>
        </p:txBody>
      </p:sp>
      <p:sp>
        <p:nvSpPr>
          <p:cNvPr id="47" name="Rectangle 46">
            <a:extLst>
              <a:ext uri="{FF2B5EF4-FFF2-40B4-BE49-F238E27FC236}">
                <a16:creationId xmlns:a16="http://schemas.microsoft.com/office/drawing/2014/main" id="{964921D3-2EF4-FF4D-BA36-918C599886F6}"/>
              </a:ext>
            </a:extLst>
          </p:cNvPr>
          <p:cNvSpPr/>
          <p:nvPr/>
        </p:nvSpPr>
        <p:spPr>
          <a:xfrm>
            <a:off x="7288030" y="801560"/>
            <a:ext cx="594448" cy="213401"/>
          </a:xfrm>
          <a:prstGeom prst="rect">
            <a:avLst/>
          </a:prstGeom>
          <a:solidFill>
            <a:srgbClr val="FC9E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latin typeface="Arial" charset="0"/>
                <a:ea typeface="Arial" charset="0"/>
                <a:cs typeface="Arial" charset="0"/>
              </a:rPr>
              <a:t>Log Template Mining</a:t>
            </a:r>
          </a:p>
        </p:txBody>
      </p:sp>
      <p:cxnSp>
        <p:nvCxnSpPr>
          <p:cNvPr id="49" name="Elbow Connector 72">
            <a:extLst>
              <a:ext uri="{FF2B5EF4-FFF2-40B4-BE49-F238E27FC236}">
                <a16:creationId xmlns:a16="http://schemas.microsoft.com/office/drawing/2014/main" id="{7BF327C1-4210-934B-BDC8-A946C923938C}"/>
              </a:ext>
            </a:extLst>
          </p:cNvPr>
          <p:cNvCxnSpPr>
            <a:cxnSpLocks/>
            <a:stCxn id="44" idx="3"/>
            <a:endCxn id="43" idx="1"/>
          </p:cNvCxnSpPr>
          <p:nvPr/>
        </p:nvCxnSpPr>
        <p:spPr>
          <a:xfrm>
            <a:off x="6388362" y="908261"/>
            <a:ext cx="149208" cy="0"/>
          </a:xfrm>
          <a:prstGeom prst="straightConnector1">
            <a:avLst/>
          </a:prstGeom>
          <a:ln>
            <a:solidFill>
              <a:schemeClr val="bg1">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4" name="Elbow Connector 75">
            <a:extLst>
              <a:ext uri="{FF2B5EF4-FFF2-40B4-BE49-F238E27FC236}">
                <a16:creationId xmlns:a16="http://schemas.microsoft.com/office/drawing/2014/main" id="{52DBDC8F-9BB4-B84A-B789-9DD47881CC59}"/>
              </a:ext>
            </a:extLst>
          </p:cNvPr>
          <p:cNvCxnSpPr>
            <a:cxnSpLocks/>
            <a:stCxn id="43" idx="3"/>
            <a:endCxn id="47" idx="1"/>
          </p:cNvCxnSpPr>
          <p:nvPr/>
        </p:nvCxnSpPr>
        <p:spPr>
          <a:xfrm>
            <a:off x="7132018" y="908261"/>
            <a:ext cx="156012" cy="0"/>
          </a:xfrm>
          <a:prstGeom prst="straightConnector1">
            <a:avLst/>
          </a:prstGeom>
          <a:ln>
            <a:solidFill>
              <a:schemeClr val="bg1">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8" name="Rectangle 57">
            <a:extLst>
              <a:ext uri="{FF2B5EF4-FFF2-40B4-BE49-F238E27FC236}">
                <a16:creationId xmlns:a16="http://schemas.microsoft.com/office/drawing/2014/main" id="{964921D3-2EF4-FF4D-BA36-918C599886F6}"/>
              </a:ext>
            </a:extLst>
          </p:cNvPr>
          <p:cNvSpPr/>
          <p:nvPr/>
        </p:nvSpPr>
        <p:spPr>
          <a:xfrm>
            <a:off x="8035063" y="801560"/>
            <a:ext cx="594448" cy="2134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latin typeface="Arial" charset="0"/>
                <a:ea typeface="Arial" charset="0"/>
                <a:cs typeface="Arial" charset="0"/>
              </a:rPr>
              <a:t>Log Analysis</a:t>
            </a:r>
          </a:p>
        </p:txBody>
      </p:sp>
      <p:cxnSp>
        <p:nvCxnSpPr>
          <p:cNvPr id="60" name="Elbow Connector 75">
            <a:extLst>
              <a:ext uri="{FF2B5EF4-FFF2-40B4-BE49-F238E27FC236}">
                <a16:creationId xmlns:a16="http://schemas.microsoft.com/office/drawing/2014/main" id="{52DBDC8F-9BB4-B84A-B789-9DD47881CC59}"/>
              </a:ext>
            </a:extLst>
          </p:cNvPr>
          <p:cNvCxnSpPr>
            <a:cxnSpLocks/>
            <a:stCxn id="47" idx="3"/>
            <a:endCxn id="58" idx="1"/>
          </p:cNvCxnSpPr>
          <p:nvPr/>
        </p:nvCxnSpPr>
        <p:spPr>
          <a:xfrm>
            <a:off x="7882478" y="908261"/>
            <a:ext cx="152585" cy="0"/>
          </a:xfrm>
          <a:prstGeom prst="straightConnector1">
            <a:avLst/>
          </a:prstGeom>
          <a:ln>
            <a:solidFill>
              <a:schemeClr val="bg1">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AEEA16F4-41C6-ED40-864A-61109D4BB62D}"/>
              </a:ext>
            </a:extLst>
          </p:cNvPr>
          <p:cNvSpPr/>
          <p:nvPr/>
        </p:nvSpPr>
        <p:spPr>
          <a:xfrm>
            <a:off x="6537570" y="1169726"/>
            <a:ext cx="594448" cy="213401"/>
          </a:xfrm>
          <a:prstGeom prst="rect">
            <a:avLst/>
          </a:prstGeom>
          <a:solidFill>
            <a:srgbClr val="0099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latin typeface="Arial" charset="0"/>
                <a:ea typeface="Arial" charset="0"/>
                <a:cs typeface="Arial" charset="0"/>
              </a:rPr>
              <a:t>Structured Logging</a:t>
            </a:r>
          </a:p>
        </p:txBody>
      </p:sp>
      <p:sp>
        <p:nvSpPr>
          <p:cNvPr id="63" name="Rectangle 62">
            <a:extLst>
              <a:ext uri="{FF2B5EF4-FFF2-40B4-BE49-F238E27FC236}">
                <a16:creationId xmlns:a16="http://schemas.microsoft.com/office/drawing/2014/main" id="{1BFC95AF-552E-4344-8230-FFA16E3F3145}"/>
              </a:ext>
            </a:extLst>
          </p:cNvPr>
          <p:cNvSpPr/>
          <p:nvPr/>
        </p:nvSpPr>
        <p:spPr>
          <a:xfrm>
            <a:off x="5793914" y="1169726"/>
            <a:ext cx="594448" cy="21340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err="1">
                <a:latin typeface="Arial" charset="0"/>
                <a:ea typeface="Arial" charset="0"/>
                <a:cs typeface="Arial" charset="0"/>
              </a:rPr>
              <a:t>Microservice</a:t>
            </a:r>
            <a:endParaRPr lang="en-US" sz="500" b="1" dirty="0">
              <a:latin typeface="Arial" charset="0"/>
              <a:ea typeface="Arial" charset="0"/>
              <a:cs typeface="Arial" charset="0"/>
            </a:endParaRPr>
          </a:p>
        </p:txBody>
      </p:sp>
      <p:cxnSp>
        <p:nvCxnSpPr>
          <p:cNvPr id="64" name="Elbow Connector 72">
            <a:extLst>
              <a:ext uri="{FF2B5EF4-FFF2-40B4-BE49-F238E27FC236}">
                <a16:creationId xmlns:a16="http://schemas.microsoft.com/office/drawing/2014/main" id="{7BF327C1-4210-934B-BDC8-A946C923938C}"/>
              </a:ext>
            </a:extLst>
          </p:cNvPr>
          <p:cNvCxnSpPr>
            <a:cxnSpLocks/>
            <a:stCxn id="63" idx="3"/>
            <a:endCxn id="61" idx="1"/>
          </p:cNvCxnSpPr>
          <p:nvPr/>
        </p:nvCxnSpPr>
        <p:spPr>
          <a:xfrm>
            <a:off x="6388362" y="1276427"/>
            <a:ext cx="149208" cy="0"/>
          </a:xfrm>
          <a:prstGeom prst="straightConnector1">
            <a:avLst/>
          </a:prstGeom>
          <a:ln>
            <a:solidFill>
              <a:schemeClr val="bg1">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7" name="Elbow Connector 75">
            <a:extLst>
              <a:ext uri="{FF2B5EF4-FFF2-40B4-BE49-F238E27FC236}">
                <a16:creationId xmlns:a16="http://schemas.microsoft.com/office/drawing/2014/main" id="{52DBDC8F-9BB4-B84A-B789-9DD47881CC59}"/>
              </a:ext>
            </a:extLst>
          </p:cNvPr>
          <p:cNvCxnSpPr>
            <a:cxnSpLocks/>
            <a:stCxn id="61" idx="3"/>
            <a:endCxn id="68" idx="1"/>
          </p:cNvCxnSpPr>
          <p:nvPr/>
        </p:nvCxnSpPr>
        <p:spPr>
          <a:xfrm>
            <a:off x="7132018" y="1276427"/>
            <a:ext cx="903045" cy="0"/>
          </a:xfrm>
          <a:prstGeom prst="straightConnector1">
            <a:avLst/>
          </a:prstGeom>
          <a:ln>
            <a:solidFill>
              <a:schemeClr val="bg1">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8" name="Rectangle 67">
            <a:extLst>
              <a:ext uri="{FF2B5EF4-FFF2-40B4-BE49-F238E27FC236}">
                <a16:creationId xmlns:a16="http://schemas.microsoft.com/office/drawing/2014/main" id="{964921D3-2EF4-FF4D-BA36-918C599886F6}"/>
              </a:ext>
            </a:extLst>
          </p:cNvPr>
          <p:cNvSpPr/>
          <p:nvPr/>
        </p:nvSpPr>
        <p:spPr>
          <a:xfrm>
            <a:off x="8035063" y="1169726"/>
            <a:ext cx="594448" cy="2134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latin typeface="Arial" charset="0"/>
                <a:ea typeface="Arial" charset="0"/>
                <a:cs typeface="Arial" charset="0"/>
              </a:rPr>
              <a:t>Log Analysis</a:t>
            </a:r>
          </a:p>
        </p:txBody>
      </p:sp>
      <p:pic>
        <p:nvPicPr>
          <p:cNvPr id="69" name="Picture 2" descr="File:Red X Freehand.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3988" y="725251"/>
            <a:ext cx="368358" cy="368358"/>
          </a:xfrm>
          <a:prstGeom prst="rect">
            <a:avLst/>
          </a:prstGeom>
          <a:noFill/>
          <a:extLst>
            <a:ext uri="{909E8E84-426E-40DD-AFC4-6F175D3DCCD1}">
              <a14:hiddenFill xmlns:a14="http://schemas.microsoft.com/office/drawing/2010/main">
                <a:solidFill>
                  <a:srgbClr val="FFFFFF"/>
                </a:solidFill>
              </a14:hiddenFill>
            </a:ext>
          </a:extLst>
        </p:spPr>
      </p:pic>
      <p:sp>
        <p:nvSpPr>
          <p:cNvPr id="70" name="Down Arrow 69"/>
          <p:cNvSpPr/>
          <p:nvPr/>
        </p:nvSpPr>
        <p:spPr>
          <a:xfrm>
            <a:off x="5571785" y="1019650"/>
            <a:ext cx="156882" cy="147918"/>
          </a:xfrm>
          <a:prstGeom prst="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5903953" y="1827164"/>
            <a:ext cx="2828018" cy="215444"/>
          </a:xfrm>
          <a:prstGeom prst="rect">
            <a:avLst/>
          </a:prstGeom>
        </p:spPr>
        <p:txBody>
          <a:bodyPr wrap="none">
            <a:spAutoFit/>
          </a:bodyPr>
          <a:lstStyle/>
          <a:p>
            <a:r>
              <a:rPr lang="en-US" sz="800" dirty="0">
                <a:latin typeface="Arial" charset="0"/>
                <a:cs typeface="Arial" charset="0"/>
              </a:rPr>
              <a:t>Dev </a:t>
            </a:r>
            <a:r>
              <a:rPr lang="en-US" sz="800" dirty="0">
                <a:latin typeface="Arial" charset="0"/>
                <a:cs typeface="Arial" charset="0"/>
                <a:sym typeface="Wingdings" panose="05000000000000000000" pitchFamily="2" charset="2"/>
              </a:rPr>
              <a:t></a:t>
            </a:r>
            <a:r>
              <a:rPr lang="en-US" sz="800" dirty="0">
                <a:latin typeface="Arial" charset="0"/>
                <a:cs typeface="Arial" charset="0"/>
              </a:rPr>
              <a:t> Monitoring </a:t>
            </a:r>
            <a:r>
              <a:rPr lang="en-US" sz="800" dirty="0">
                <a:latin typeface="Arial" charset="0"/>
                <a:cs typeface="Arial" charset="0"/>
                <a:sym typeface="Wingdings" panose="05000000000000000000" pitchFamily="2" charset="2"/>
              </a:rPr>
              <a:t> </a:t>
            </a:r>
            <a:r>
              <a:rPr lang="en-US" sz="800" dirty="0">
                <a:latin typeface="Arial" charset="0"/>
                <a:cs typeface="Arial" charset="0"/>
              </a:rPr>
              <a:t>Anomaly Detection</a:t>
            </a:r>
            <a:r>
              <a:rPr lang="en-US" sz="800" dirty="0">
                <a:latin typeface="Arial" charset="0"/>
                <a:cs typeface="Arial" charset="0"/>
                <a:sym typeface="Wingdings" panose="05000000000000000000" pitchFamily="2" charset="2"/>
              </a:rPr>
              <a:t>  Alarm  SRE</a:t>
            </a:r>
            <a:endParaRPr lang="en-US" sz="800" dirty="0"/>
          </a:p>
        </p:txBody>
      </p:sp>
      <p:sp>
        <p:nvSpPr>
          <p:cNvPr id="75" name="Rectangle 74"/>
          <p:cNvSpPr/>
          <p:nvPr/>
        </p:nvSpPr>
        <p:spPr>
          <a:xfrm>
            <a:off x="5910760" y="2065467"/>
            <a:ext cx="2250937" cy="215444"/>
          </a:xfrm>
          <a:prstGeom prst="rect">
            <a:avLst/>
          </a:prstGeom>
        </p:spPr>
        <p:txBody>
          <a:bodyPr wrap="none">
            <a:spAutoFit/>
          </a:bodyPr>
          <a:lstStyle/>
          <a:p>
            <a:r>
              <a:rPr lang="en-US" sz="800" dirty="0">
                <a:latin typeface="Arial" charset="0"/>
                <a:cs typeface="Arial" charset="0"/>
              </a:rPr>
              <a:t>Dev </a:t>
            </a:r>
            <a:r>
              <a:rPr lang="en-US" sz="800" dirty="0">
                <a:latin typeface="Arial" charset="0"/>
                <a:cs typeface="Arial" charset="0"/>
                <a:sym typeface="Wingdings" panose="05000000000000000000" pitchFamily="2" charset="2"/>
              </a:rPr>
              <a:t></a:t>
            </a:r>
            <a:r>
              <a:rPr lang="en-US" sz="800" dirty="0">
                <a:latin typeface="Arial" charset="0"/>
                <a:cs typeface="Arial" charset="0"/>
              </a:rPr>
              <a:t> State </a:t>
            </a:r>
            <a:r>
              <a:rPr lang="en-US" sz="800" dirty="0">
                <a:latin typeface="Arial" charset="0"/>
                <a:cs typeface="Arial" charset="0"/>
                <a:sym typeface="Wingdings" panose="05000000000000000000" pitchFamily="2" charset="2"/>
              </a:rPr>
              <a:t> </a:t>
            </a:r>
            <a:r>
              <a:rPr lang="en-US" sz="800" dirty="0">
                <a:latin typeface="Arial" charset="0"/>
                <a:cs typeface="Arial" charset="0"/>
              </a:rPr>
              <a:t>Monitoring </a:t>
            </a:r>
            <a:r>
              <a:rPr lang="en-US" sz="800" dirty="0">
                <a:latin typeface="Arial" charset="0"/>
                <a:cs typeface="Arial" charset="0"/>
                <a:sym typeface="Wingdings" panose="05000000000000000000" pitchFamily="2" charset="2"/>
              </a:rPr>
              <a:t> Event Handling</a:t>
            </a:r>
            <a:endParaRPr lang="en-US" sz="800" dirty="0"/>
          </a:p>
        </p:txBody>
      </p:sp>
      <p:sp>
        <p:nvSpPr>
          <p:cNvPr id="77" name="Down Arrow 76"/>
          <p:cNvSpPr/>
          <p:nvPr/>
        </p:nvSpPr>
        <p:spPr>
          <a:xfrm>
            <a:off x="5571785" y="1991508"/>
            <a:ext cx="156882" cy="147918"/>
          </a:xfrm>
          <a:prstGeom prst="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7682884" y="2194424"/>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6142454" y="2194423"/>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Curved Connector 66"/>
          <p:cNvCxnSpPr>
            <a:stCxn id="78" idx="2"/>
            <a:endCxn id="80" idx="2"/>
          </p:cNvCxnSpPr>
          <p:nvPr/>
        </p:nvCxnSpPr>
        <p:spPr>
          <a:xfrm rot="5400000" flipH="1">
            <a:off x="6935528" y="1469928"/>
            <a:ext cx="1" cy="1540430"/>
          </a:xfrm>
          <a:prstGeom prst="bentConnector3">
            <a:avLst>
              <a:gd name="adj1" fmla="val -22860000000"/>
            </a:avLst>
          </a:prstGeom>
          <a:ln>
            <a:solidFill>
              <a:srgbClr val="D200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4" name="Rectangle 83"/>
          <p:cNvSpPr/>
          <p:nvPr/>
        </p:nvSpPr>
        <p:spPr>
          <a:xfrm>
            <a:off x="6490774" y="2303600"/>
            <a:ext cx="907621" cy="184666"/>
          </a:xfrm>
          <a:prstGeom prst="rect">
            <a:avLst/>
          </a:prstGeom>
        </p:spPr>
        <p:txBody>
          <a:bodyPr wrap="none">
            <a:spAutoFit/>
          </a:bodyPr>
          <a:lstStyle/>
          <a:p>
            <a:r>
              <a:rPr lang="en-US" sz="600" i="1" dirty="0">
                <a:latin typeface="Arial" charset="0"/>
                <a:cs typeface="Arial" charset="0"/>
              </a:rPr>
              <a:t>Real-time notification</a:t>
            </a:r>
            <a:endParaRPr lang="en-US" sz="600" i="1" dirty="0"/>
          </a:p>
        </p:txBody>
      </p:sp>
      <p:sp>
        <p:nvSpPr>
          <p:cNvPr id="86" name="Rectangle 85"/>
          <p:cNvSpPr/>
          <p:nvPr/>
        </p:nvSpPr>
        <p:spPr>
          <a:xfrm>
            <a:off x="6106297" y="4143288"/>
            <a:ext cx="2121093" cy="276999"/>
          </a:xfrm>
          <a:prstGeom prst="rect">
            <a:avLst/>
          </a:prstGeom>
        </p:spPr>
        <p:txBody>
          <a:bodyPr wrap="none">
            <a:spAutoFit/>
          </a:bodyPr>
          <a:lstStyle/>
          <a:p>
            <a:r>
              <a:rPr lang="en-US" sz="1200" b="1" dirty="0">
                <a:solidFill>
                  <a:srgbClr val="D20000"/>
                </a:solidFill>
                <a:latin typeface="Arial" charset="0"/>
                <a:ea typeface="Arial" charset="0"/>
                <a:cs typeface="Arial" charset="0"/>
              </a:rPr>
              <a:t>1.5GB</a:t>
            </a:r>
            <a:r>
              <a:rPr lang="en-US" sz="1200" b="1" dirty="0">
                <a:latin typeface="Arial" charset="0"/>
                <a:ea typeface="Arial" charset="0"/>
                <a:cs typeface="Arial" charset="0"/>
              </a:rPr>
              <a:t> </a:t>
            </a:r>
            <a:r>
              <a:rPr lang="en-US" sz="1200" b="1" dirty="0">
                <a:latin typeface="Arial" charset="0"/>
                <a:cs typeface="Arial" charset="0"/>
                <a:sym typeface="Wingdings" panose="05000000000000000000" pitchFamily="2" charset="2"/>
              </a:rPr>
              <a:t></a:t>
            </a:r>
            <a:r>
              <a:rPr lang="en-US" sz="1200" b="1" dirty="0">
                <a:latin typeface="Arial" charset="0"/>
                <a:cs typeface="Arial" charset="0"/>
              </a:rPr>
              <a:t>  </a:t>
            </a:r>
            <a:r>
              <a:rPr lang="en-US" sz="1200" b="1" dirty="0">
                <a:solidFill>
                  <a:srgbClr val="0070C0"/>
                </a:solidFill>
                <a:latin typeface="Arial" charset="0"/>
                <a:ea typeface="Arial" charset="0"/>
                <a:cs typeface="Arial" charset="0"/>
              </a:rPr>
              <a:t>0,8GB </a:t>
            </a:r>
            <a:r>
              <a:rPr lang="en-US" sz="1200" b="1" dirty="0">
                <a:latin typeface="Arial" charset="0"/>
                <a:ea typeface="Arial" charset="0"/>
                <a:cs typeface="Arial" charset="0"/>
              </a:rPr>
              <a:t> </a:t>
            </a:r>
            <a:r>
              <a:rPr lang="en-US" sz="1200" b="1" dirty="0">
                <a:latin typeface="Arial" charset="0"/>
                <a:cs typeface="Arial" charset="0"/>
                <a:sym typeface="Wingdings" panose="05000000000000000000" pitchFamily="2" charset="2"/>
              </a:rPr>
              <a:t></a:t>
            </a:r>
            <a:r>
              <a:rPr lang="en-US" sz="1200" b="1" dirty="0">
                <a:latin typeface="Arial" charset="0"/>
                <a:ea typeface="Arial" charset="0"/>
                <a:cs typeface="Arial" charset="0"/>
              </a:rPr>
              <a:t> </a:t>
            </a:r>
            <a:r>
              <a:rPr lang="en-US" sz="1200" b="1" dirty="0">
                <a:solidFill>
                  <a:srgbClr val="009900"/>
                </a:solidFill>
                <a:latin typeface="Arial" charset="0"/>
                <a:ea typeface="Arial" charset="0"/>
                <a:cs typeface="Arial" charset="0"/>
              </a:rPr>
              <a:t>0,3GB </a:t>
            </a:r>
            <a:endParaRPr lang="en-US" sz="1200" b="1" dirty="0">
              <a:solidFill>
                <a:srgbClr val="009900"/>
              </a:solidFill>
            </a:endParaRPr>
          </a:p>
        </p:txBody>
      </p:sp>
      <p:sp>
        <p:nvSpPr>
          <p:cNvPr id="87" name="Rectangle 86"/>
          <p:cNvSpPr/>
          <p:nvPr/>
        </p:nvSpPr>
        <p:spPr>
          <a:xfrm>
            <a:off x="6106297" y="4023460"/>
            <a:ext cx="2026517" cy="184666"/>
          </a:xfrm>
          <a:prstGeom prst="rect">
            <a:avLst/>
          </a:prstGeom>
        </p:spPr>
        <p:txBody>
          <a:bodyPr wrap="none">
            <a:spAutoFit/>
          </a:bodyPr>
          <a:lstStyle/>
          <a:p>
            <a:r>
              <a:rPr lang="en-US" sz="600" b="1" dirty="0">
                <a:latin typeface="Arial" charset="0"/>
                <a:cs typeface="Arial" charset="0"/>
              </a:rPr>
              <a:t>LOWER NETWORK BANDWIDTH REQUIREMENTS</a:t>
            </a:r>
            <a:endParaRPr lang="en-US" sz="600" b="1" dirty="0"/>
          </a:p>
        </p:txBody>
      </p:sp>
      <p:sp>
        <p:nvSpPr>
          <p:cNvPr id="88" name="Rectangle 87"/>
          <p:cNvSpPr/>
          <p:nvPr/>
        </p:nvSpPr>
        <p:spPr>
          <a:xfrm>
            <a:off x="6956576" y="4363039"/>
            <a:ext cx="300082" cy="215444"/>
          </a:xfrm>
          <a:prstGeom prst="rect">
            <a:avLst/>
          </a:prstGeom>
        </p:spPr>
        <p:txBody>
          <a:bodyPr wrap="none">
            <a:spAutoFit/>
          </a:bodyPr>
          <a:lstStyle/>
          <a:p>
            <a:r>
              <a:rPr lang="en-US" sz="800" b="1" dirty="0">
                <a:solidFill>
                  <a:schemeClr val="bg1">
                    <a:lumMod val="50000"/>
                  </a:schemeClr>
                </a:solidFill>
                <a:latin typeface="Arial" charset="0"/>
                <a:ea typeface="Arial" charset="0"/>
                <a:cs typeface="Arial" charset="0"/>
              </a:rPr>
              <a:t>5x</a:t>
            </a:r>
            <a:endParaRPr lang="en-US" sz="800" b="1" dirty="0">
              <a:solidFill>
                <a:schemeClr val="bg1">
                  <a:lumMod val="50000"/>
                </a:schemeClr>
              </a:solidFill>
            </a:endParaRPr>
          </a:p>
        </p:txBody>
      </p:sp>
      <p:cxnSp>
        <p:nvCxnSpPr>
          <p:cNvPr id="89" name="Elbow Connector 75">
            <a:extLst>
              <a:ext uri="{FF2B5EF4-FFF2-40B4-BE49-F238E27FC236}">
                <a16:creationId xmlns:a16="http://schemas.microsoft.com/office/drawing/2014/main" id="{52DBDC8F-9BB4-B84A-B789-9DD47881CC59}"/>
              </a:ext>
            </a:extLst>
          </p:cNvPr>
          <p:cNvCxnSpPr>
            <a:cxnSpLocks/>
          </p:cNvCxnSpPr>
          <p:nvPr/>
        </p:nvCxnSpPr>
        <p:spPr>
          <a:xfrm>
            <a:off x="6223718" y="4401443"/>
            <a:ext cx="1807475" cy="0"/>
          </a:xfrm>
          <a:prstGeom prst="straightConnector1">
            <a:avLst/>
          </a:prstGeom>
          <a:ln>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pic>
        <p:nvPicPr>
          <p:cNvPr id="90" name="Picture 89"/>
          <p:cNvPicPr>
            <a:picLocks noChangeAspect="1"/>
          </p:cNvPicPr>
          <p:nvPr/>
        </p:nvPicPr>
        <p:blipFill rotWithShape="1">
          <a:blip r:embed="rId4"/>
          <a:srcRect t="34783"/>
          <a:stretch/>
        </p:blipFill>
        <p:spPr>
          <a:xfrm>
            <a:off x="7592532" y="2969656"/>
            <a:ext cx="811807" cy="533776"/>
          </a:xfrm>
          <a:prstGeom prst="rect">
            <a:avLst/>
          </a:prstGeom>
        </p:spPr>
      </p:pic>
      <p:pic>
        <p:nvPicPr>
          <p:cNvPr id="91" name="Picture 90"/>
          <p:cNvPicPr>
            <a:picLocks noChangeAspect="1"/>
          </p:cNvPicPr>
          <p:nvPr/>
        </p:nvPicPr>
        <p:blipFill>
          <a:blip r:embed="rId5"/>
          <a:stretch>
            <a:fillRect/>
          </a:stretch>
        </p:blipFill>
        <p:spPr>
          <a:xfrm>
            <a:off x="5801541" y="2997039"/>
            <a:ext cx="577717" cy="506394"/>
          </a:xfrm>
          <a:prstGeom prst="rect">
            <a:avLst/>
          </a:prstGeom>
        </p:spPr>
      </p:pic>
      <p:sp>
        <p:nvSpPr>
          <p:cNvPr id="92" name="Rectangle 91"/>
          <p:cNvSpPr/>
          <p:nvPr/>
        </p:nvSpPr>
        <p:spPr>
          <a:xfrm>
            <a:off x="5668776" y="3503433"/>
            <a:ext cx="846707" cy="184666"/>
          </a:xfrm>
          <a:prstGeom prst="rect">
            <a:avLst/>
          </a:prstGeom>
        </p:spPr>
        <p:txBody>
          <a:bodyPr wrap="none">
            <a:spAutoFit/>
          </a:bodyPr>
          <a:lstStyle/>
          <a:p>
            <a:r>
              <a:rPr lang="en-US" sz="600" b="1" dirty="0">
                <a:latin typeface="Arial" charset="0"/>
                <a:cs typeface="Arial" charset="0"/>
              </a:rPr>
              <a:t>Unstructured logs</a:t>
            </a:r>
            <a:endParaRPr lang="en-US" sz="600" b="1" dirty="0"/>
          </a:p>
        </p:txBody>
      </p:sp>
      <p:sp>
        <p:nvSpPr>
          <p:cNvPr id="93" name="Rectangle 92"/>
          <p:cNvSpPr/>
          <p:nvPr/>
        </p:nvSpPr>
        <p:spPr>
          <a:xfrm>
            <a:off x="6681777" y="3503433"/>
            <a:ext cx="752129" cy="184666"/>
          </a:xfrm>
          <a:prstGeom prst="rect">
            <a:avLst/>
          </a:prstGeom>
        </p:spPr>
        <p:txBody>
          <a:bodyPr wrap="none">
            <a:spAutoFit/>
          </a:bodyPr>
          <a:lstStyle/>
          <a:p>
            <a:r>
              <a:rPr lang="en-US" sz="600" b="1" dirty="0">
                <a:latin typeface="Arial" charset="0"/>
                <a:cs typeface="Arial" charset="0"/>
              </a:rPr>
              <a:t>Structured logs</a:t>
            </a:r>
            <a:endParaRPr lang="en-US" sz="600" b="1" dirty="0"/>
          </a:p>
        </p:txBody>
      </p:sp>
      <p:pic>
        <p:nvPicPr>
          <p:cNvPr id="94" name="Picture 93"/>
          <p:cNvPicPr>
            <a:picLocks noChangeAspect="1"/>
          </p:cNvPicPr>
          <p:nvPr/>
        </p:nvPicPr>
        <p:blipFill>
          <a:blip r:embed="rId6"/>
          <a:stretch>
            <a:fillRect/>
          </a:stretch>
        </p:blipFill>
        <p:spPr>
          <a:xfrm>
            <a:off x="6836842" y="3025146"/>
            <a:ext cx="481876" cy="469360"/>
          </a:xfrm>
          <a:prstGeom prst="rect">
            <a:avLst/>
          </a:prstGeom>
        </p:spPr>
      </p:pic>
      <p:sp>
        <p:nvSpPr>
          <p:cNvPr id="95" name="Rectangle 94"/>
          <p:cNvSpPr/>
          <p:nvPr/>
        </p:nvSpPr>
        <p:spPr>
          <a:xfrm>
            <a:off x="7532498" y="3503433"/>
            <a:ext cx="997389" cy="184666"/>
          </a:xfrm>
          <a:prstGeom prst="rect">
            <a:avLst/>
          </a:prstGeom>
        </p:spPr>
        <p:txBody>
          <a:bodyPr wrap="none">
            <a:spAutoFit/>
          </a:bodyPr>
          <a:lstStyle/>
          <a:p>
            <a:r>
              <a:rPr lang="en-US" sz="600" b="1" dirty="0">
                <a:latin typeface="Arial" charset="0"/>
                <a:cs typeface="Arial" charset="0"/>
              </a:rPr>
              <a:t>Multidimensional view</a:t>
            </a:r>
            <a:endParaRPr lang="en-US" sz="600" b="1" dirty="0"/>
          </a:p>
        </p:txBody>
      </p:sp>
      <p:sp>
        <p:nvSpPr>
          <p:cNvPr id="96" name="Down Arrow 95"/>
          <p:cNvSpPr/>
          <p:nvPr/>
        </p:nvSpPr>
        <p:spPr>
          <a:xfrm rot="16200000">
            <a:off x="6579421" y="3138872"/>
            <a:ext cx="156882" cy="147918"/>
          </a:xfrm>
          <a:prstGeom prst="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wn Arrow 96"/>
          <p:cNvSpPr/>
          <p:nvPr/>
        </p:nvSpPr>
        <p:spPr>
          <a:xfrm rot="16200000">
            <a:off x="7404841" y="3135730"/>
            <a:ext cx="156882" cy="147918"/>
          </a:xfrm>
          <a:prstGeom prst="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5831740" y="2769004"/>
            <a:ext cx="447558" cy="200055"/>
          </a:xfrm>
          <a:prstGeom prst="rect">
            <a:avLst/>
          </a:prstGeom>
        </p:spPr>
        <p:txBody>
          <a:bodyPr wrap="none">
            <a:spAutoFit/>
          </a:bodyPr>
          <a:lstStyle/>
          <a:p>
            <a:r>
              <a:rPr lang="en-US" sz="700" b="1" dirty="0">
                <a:latin typeface="Arial" charset="0"/>
                <a:cs typeface="Arial" charset="0"/>
              </a:rPr>
              <a:t>Today</a:t>
            </a:r>
            <a:endParaRPr lang="en-US" sz="700" b="1" dirty="0"/>
          </a:p>
        </p:txBody>
      </p:sp>
      <p:sp>
        <p:nvSpPr>
          <p:cNvPr id="99" name="Rectangle 98"/>
          <p:cNvSpPr/>
          <p:nvPr/>
        </p:nvSpPr>
        <p:spPr>
          <a:xfrm>
            <a:off x="7726011" y="2769004"/>
            <a:ext cx="503664" cy="215444"/>
          </a:xfrm>
          <a:prstGeom prst="rect">
            <a:avLst/>
          </a:prstGeom>
          <a:noFill/>
        </p:spPr>
        <p:txBody>
          <a:bodyPr wrap="none">
            <a:spAutoFit/>
          </a:bodyPr>
          <a:lstStyle/>
          <a:p>
            <a:r>
              <a:rPr lang="en-US" sz="800" b="1" dirty="0">
                <a:latin typeface="Arial" charset="0"/>
                <a:cs typeface="Arial" charset="0"/>
              </a:rPr>
              <a:t>Future</a:t>
            </a:r>
            <a:endParaRPr lang="en-US" sz="800" b="1" dirty="0"/>
          </a:p>
        </p:txBody>
      </p:sp>
      <p:cxnSp>
        <p:nvCxnSpPr>
          <p:cNvPr id="100" name="Elbow Connector 75">
            <a:extLst>
              <a:ext uri="{FF2B5EF4-FFF2-40B4-BE49-F238E27FC236}">
                <a16:creationId xmlns:a16="http://schemas.microsoft.com/office/drawing/2014/main" id="{52DBDC8F-9BB4-B84A-B789-9DD47881CC59}"/>
              </a:ext>
            </a:extLst>
          </p:cNvPr>
          <p:cNvCxnSpPr>
            <a:cxnSpLocks/>
            <a:endCxn id="99" idx="1"/>
          </p:cNvCxnSpPr>
          <p:nvPr/>
        </p:nvCxnSpPr>
        <p:spPr>
          <a:xfrm>
            <a:off x="6465841" y="2870392"/>
            <a:ext cx="1260170" cy="6334"/>
          </a:xfrm>
          <a:prstGeom prst="straightConnector1">
            <a:avLst/>
          </a:prstGeom>
          <a:ln>
            <a:solidFill>
              <a:schemeClr val="bg1">
                <a:lumMod val="50000"/>
              </a:schemeClr>
            </a:solidFill>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8" name="Rectangle 47"/>
          <p:cNvSpPr/>
          <p:nvPr/>
        </p:nvSpPr>
        <p:spPr>
          <a:xfrm>
            <a:off x="5444881" y="815928"/>
            <a:ext cx="410690" cy="184666"/>
          </a:xfrm>
          <a:prstGeom prst="rect">
            <a:avLst/>
          </a:prstGeom>
        </p:spPr>
        <p:txBody>
          <a:bodyPr wrap="none">
            <a:spAutoFit/>
          </a:bodyPr>
          <a:lstStyle/>
          <a:p>
            <a:r>
              <a:rPr lang="en-US" sz="600" b="1" dirty="0">
                <a:latin typeface="Arial" charset="0"/>
                <a:cs typeface="Arial" charset="0"/>
              </a:rPr>
              <a:t>Today</a:t>
            </a:r>
            <a:endParaRPr lang="en-US" sz="600" b="1" dirty="0"/>
          </a:p>
        </p:txBody>
      </p:sp>
      <p:sp>
        <p:nvSpPr>
          <p:cNvPr id="50" name="Rectangle 49"/>
          <p:cNvSpPr/>
          <p:nvPr/>
        </p:nvSpPr>
        <p:spPr>
          <a:xfrm>
            <a:off x="5438469" y="1186624"/>
            <a:ext cx="423514" cy="184666"/>
          </a:xfrm>
          <a:prstGeom prst="rect">
            <a:avLst/>
          </a:prstGeom>
        </p:spPr>
        <p:txBody>
          <a:bodyPr wrap="none">
            <a:spAutoFit/>
          </a:bodyPr>
          <a:lstStyle/>
          <a:p>
            <a:r>
              <a:rPr lang="en-US" sz="600" b="1" dirty="0">
                <a:latin typeface="Arial" charset="0"/>
                <a:cs typeface="Arial" charset="0"/>
              </a:rPr>
              <a:t>Future</a:t>
            </a:r>
            <a:endParaRPr lang="en-US" sz="600" b="1" dirty="0"/>
          </a:p>
        </p:txBody>
      </p:sp>
      <p:sp>
        <p:nvSpPr>
          <p:cNvPr id="51" name="Rectangle 50"/>
          <p:cNvSpPr/>
          <p:nvPr/>
        </p:nvSpPr>
        <p:spPr>
          <a:xfrm>
            <a:off x="5444881" y="1793104"/>
            <a:ext cx="410690" cy="184666"/>
          </a:xfrm>
          <a:prstGeom prst="rect">
            <a:avLst/>
          </a:prstGeom>
        </p:spPr>
        <p:txBody>
          <a:bodyPr wrap="none">
            <a:spAutoFit/>
          </a:bodyPr>
          <a:lstStyle/>
          <a:p>
            <a:r>
              <a:rPr lang="en-US" sz="600" b="1" dirty="0">
                <a:latin typeface="Arial" charset="0"/>
                <a:cs typeface="Arial" charset="0"/>
              </a:rPr>
              <a:t>Today</a:t>
            </a:r>
            <a:endParaRPr lang="en-US" sz="600" b="1" dirty="0"/>
          </a:p>
        </p:txBody>
      </p:sp>
      <p:sp>
        <p:nvSpPr>
          <p:cNvPr id="52" name="Rectangle 51"/>
          <p:cNvSpPr/>
          <p:nvPr/>
        </p:nvSpPr>
        <p:spPr>
          <a:xfrm>
            <a:off x="5438469" y="2163800"/>
            <a:ext cx="423514" cy="184666"/>
          </a:xfrm>
          <a:prstGeom prst="rect">
            <a:avLst/>
          </a:prstGeom>
        </p:spPr>
        <p:txBody>
          <a:bodyPr wrap="none">
            <a:spAutoFit/>
          </a:bodyPr>
          <a:lstStyle/>
          <a:p>
            <a:r>
              <a:rPr lang="en-US" sz="600" b="1" dirty="0">
                <a:latin typeface="Arial" charset="0"/>
                <a:cs typeface="Arial" charset="0"/>
              </a:rPr>
              <a:t>Future</a:t>
            </a:r>
            <a:endParaRPr lang="en-US" sz="600" b="1" dirty="0"/>
          </a:p>
        </p:txBody>
      </p:sp>
      <p:sp>
        <p:nvSpPr>
          <p:cNvPr id="53" name="Rectangle 52"/>
          <p:cNvSpPr/>
          <p:nvPr/>
        </p:nvSpPr>
        <p:spPr>
          <a:xfrm>
            <a:off x="6138907" y="4389293"/>
            <a:ext cx="410690" cy="184666"/>
          </a:xfrm>
          <a:prstGeom prst="rect">
            <a:avLst/>
          </a:prstGeom>
        </p:spPr>
        <p:txBody>
          <a:bodyPr wrap="none">
            <a:spAutoFit/>
          </a:bodyPr>
          <a:lstStyle/>
          <a:p>
            <a:r>
              <a:rPr lang="en-US" sz="600" b="1" dirty="0">
                <a:latin typeface="Arial" charset="0"/>
                <a:cs typeface="Arial" charset="0"/>
              </a:rPr>
              <a:t>Today</a:t>
            </a:r>
            <a:endParaRPr lang="en-US" sz="600" b="1" dirty="0"/>
          </a:p>
        </p:txBody>
      </p:sp>
      <p:sp>
        <p:nvSpPr>
          <p:cNvPr id="55" name="Rectangle 54"/>
          <p:cNvSpPr/>
          <p:nvPr/>
        </p:nvSpPr>
        <p:spPr>
          <a:xfrm>
            <a:off x="7626191" y="4383702"/>
            <a:ext cx="423514" cy="184666"/>
          </a:xfrm>
          <a:prstGeom prst="rect">
            <a:avLst/>
          </a:prstGeom>
        </p:spPr>
        <p:txBody>
          <a:bodyPr wrap="none">
            <a:spAutoFit/>
          </a:bodyPr>
          <a:lstStyle/>
          <a:p>
            <a:r>
              <a:rPr lang="en-US" sz="600" b="1" dirty="0">
                <a:latin typeface="Arial" charset="0"/>
                <a:cs typeface="Arial" charset="0"/>
              </a:rPr>
              <a:t>Future</a:t>
            </a:r>
            <a:endParaRPr lang="en-US" sz="600" b="1" dirty="0"/>
          </a:p>
        </p:txBody>
      </p:sp>
    </p:spTree>
    <p:extLst>
      <p:ext uri="{BB962C8B-B14F-4D97-AF65-F5344CB8AC3E}">
        <p14:creationId xmlns:p14="http://schemas.microsoft.com/office/powerpoint/2010/main" val="5586248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5465499" y="2265117"/>
            <a:ext cx="866511" cy="783958"/>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4" name="Rectangle 1023"/>
          <p:cNvSpPr/>
          <p:nvPr/>
        </p:nvSpPr>
        <p:spPr>
          <a:xfrm>
            <a:off x="6333147" y="1033084"/>
            <a:ext cx="1980789" cy="3192191"/>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6" descr="Free Icon | Telephone operato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23118" y="3238403"/>
            <a:ext cx="307777" cy="307777"/>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p:cNvSpPr>
            <a:spLocks noGrp="1"/>
          </p:cNvSpPr>
          <p:nvPr>
            <p:ph type="title"/>
          </p:nvPr>
        </p:nvSpPr>
        <p:spPr/>
        <p:txBody>
          <a:bodyPr/>
          <a:lstStyle/>
          <a:p>
            <a:r>
              <a:rPr lang="en-US" sz="1400" dirty="0">
                <a:latin typeface="Arial" charset="0"/>
                <a:ea typeface="Arial" charset="0"/>
                <a:cs typeface="Arial" charset="0"/>
              </a:rPr>
              <a:t>Use Case 3</a:t>
            </a:r>
            <a:br>
              <a:rPr lang="en-US" sz="1400" b="0" dirty="0">
                <a:latin typeface="Arial" charset="0"/>
                <a:ea typeface="Arial" charset="0"/>
                <a:cs typeface="Arial" charset="0"/>
              </a:rPr>
            </a:br>
            <a:r>
              <a:rPr lang="en-US" sz="1400" b="0" dirty="0">
                <a:latin typeface="Arial" charset="0"/>
                <a:ea typeface="Arial" charset="0"/>
                <a:cs typeface="Arial" charset="0"/>
              </a:rPr>
              <a:t>Multidimensional Root-Cause Mining </a:t>
            </a:r>
            <a:endParaRPr lang="en-US" sz="1400" b="0" dirty="0"/>
          </a:p>
        </p:txBody>
      </p:sp>
      <p:grpSp>
        <p:nvGrpSpPr>
          <p:cNvPr id="57" name="Group 56"/>
          <p:cNvGrpSpPr/>
          <p:nvPr/>
        </p:nvGrpSpPr>
        <p:grpSpPr>
          <a:xfrm>
            <a:off x="5634604" y="856867"/>
            <a:ext cx="332156" cy="331645"/>
            <a:chOff x="5932950" y="713902"/>
            <a:chExt cx="454531" cy="453832"/>
          </a:xfrm>
        </p:grpSpPr>
        <p:sp>
          <p:nvSpPr>
            <p:cNvPr id="24" name="TextBox 23"/>
            <p:cNvSpPr txBox="1"/>
            <p:nvPr/>
          </p:nvSpPr>
          <p:spPr>
            <a:xfrm>
              <a:off x="5932950" y="731717"/>
              <a:ext cx="99723" cy="436017"/>
            </a:xfrm>
            <a:prstGeom prst="rect">
              <a:avLst/>
            </a:prstGeom>
            <a:noFill/>
          </p:spPr>
          <p:txBody>
            <a:bodyPr wrap="square" lIns="0" tIns="0" rIns="0" bIns="0" rtlCol="0">
              <a:spAutoFit/>
            </a:bodyPr>
            <a:lstStyle/>
            <a:p>
              <a:pPr algn="l">
                <a:lnSpc>
                  <a:spcPts val="3440"/>
                </a:lnSpc>
              </a:pPr>
              <a:r>
                <a:rPr kumimoji="1" lang="en-US" sz="2400" dirty="0">
                  <a:solidFill>
                    <a:schemeClr val="tx2"/>
                  </a:solidFill>
                  <a:latin typeface="Arial" panose="020B0604020202020204" pitchFamily="34" charset="0"/>
                  <a:ea typeface="Microsoft YaHei" panose="020B0503020204020204" pitchFamily="34" charset="-122"/>
                  <a:cs typeface="Arial" panose="020B0604020202020204" pitchFamily="34" charset="0"/>
                </a:rPr>
                <a:t>!</a:t>
              </a:r>
            </a:p>
          </p:txBody>
        </p:sp>
        <p:pic>
          <p:nvPicPr>
            <p:cNvPr id="28" name="Picture 27">
              <a:extLst>
                <a:ext uri="{FF2B5EF4-FFF2-40B4-BE49-F238E27FC236}">
                  <a16:creationId xmlns:a16="http://schemas.microsoft.com/office/drawing/2014/main" id="{A30A684B-E61C-F045-A8E5-93E2997E9BE8}"/>
                </a:ext>
              </a:extLst>
            </p:cNvPr>
            <p:cNvPicPr>
              <a:picLocks noChangeAspect="1"/>
            </p:cNvPicPr>
            <p:nvPr/>
          </p:nvPicPr>
          <p:blipFill>
            <a:blip r:embed="rId4">
              <a:duotone>
                <a:schemeClr val="bg2">
                  <a:shade val="45000"/>
                  <a:satMod val="135000"/>
                </a:schemeClr>
                <a:prstClr val="white"/>
              </a:duotone>
            </a:blip>
            <a:stretch>
              <a:fillRect/>
            </a:stretch>
          </p:blipFill>
          <p:spPr>
            <a:xfrm>
              <a:off x="5982812" y="713902"/>
              <a:ext cx="404669" cy="435703"/>
            </a:xfrm>
            <a:prstGeom prst="rect">
              <a:avLst/>
            </a:prstGeom>
          </p:spPr>
        </p:pic>
        <p:sp>
          <p:nvSpPr>
            <p:cNvPr id="27" name="Lightning Bolt 26"/>
            <p:cNvSpPr/>
            <p:nvPr/>
          </p:nvSpPr>
          <p:spPr>
            <a:xfrm flipH="1">
              <a:off x="6325396" y="985876"/>
              <a:ext cx="62085" cy="67197"/>
            </a:xfrm>
            <a:prstGeom prst="lightningBolt">
              <a:avLst/>
            </a:prstGeom>
            <a:solidFill>
              <a:schemeClr val="tx2"/>
            </a:solidFill>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pic>
        <p:nvPicPr>
          <p:cNvPr id="39" name="Picture 38"/>
          <p:cNvPicPr>
            <a:picLocks noChangeAspect="1"/>
          </p:cNvPicPr>
          <p:nvPr/>
        </p:nvPicPr>
        <p:blipFill rotWithShape="1">
          <a:blip r:embed="rId5"/>
          <a:srcRect r="24392"/>
          <a:stretch/>
        </p:blipFill>
        <p:spPr>
          <a:xfrm>
            <a:off x="6469263" y="1609756"/>
            <a:ext cx="1453380" cy="550584"/>
          </a:xfrm>
          <a:prstGeom prst="rect">
            <a:avLst/>
          </a:prstGeom>
          <a:ln>
            <a:solidFill>
              <a:schemeClr val="bg1">
                <a:lumMod val="85000"/>
              </a:schemeClr>
            </a:solidFill>
          </a:ln>
        </p:spPr>
      </p:pic>
      <p:sp>
        <p:nvSpPr>
          <p:cNvPr id="45" name="TextBox 44"/>
          <p:cNvSpPr txBox="1"/>
          <p:nvPr/>
        </p:nvSpPr>
        <p:spPr>
          <a:xfrm>
            <a:off x="5512488" y="1968412"/>
            <a:ext cx="692056" cy="123111"/>
          </a:xfrm>
          <a:prstGeom prst="rect">
            <a:avLst/>
          </a:prstGeom>
          <a:noFill/>
        </p:spPr>
        <p:txBody>
          <a:bodyPr wrap="square" lIns="0" tIns="0" rIns="0" bIns="0" rtlCol="0">
            <a:spAutoFit/>
          </a:bodyPr>
          <a:lstStyle/>
          <a:p>
            <a:pPr algn="ctr"/>
            <a:r>
              <a:rPr kumimoji="1" lang="en-US" sz="800" dirty="0">
                <a:solidFill>
                  <a:srgbClr val="000000"/>
                </a:solidFill>
                <a:latin typeface="Arial" panose="020B0604020202020204" pitchFamily="34" charset="0"/>
                <a:ea typeface="Microsoft YaHei" panose="020B0503020204020204" pitchFamily="34" charset="-122"/>
                <a:cs typeface="Arial" panose="020B0604020202020204" pitchFamily="34" charset="0"/>
              </a:rPr>
              <a:t>SRE operator</a:t>
            </a:r>
          </a:p>
        </p:txBody>
      </p:sp>
      <p:sp>
        <p:nvSpPr>
          <p:cNvPr id="51" name="Rounded Rectangle 67">
            <a:extLst>
              <a:ext uri="{FF2B5EF4-FFF2-40B4-BE49-F238E27FC236}">
                <a16:creationId xmlns:a16="http://schemas.microsoft.com/office/drawing/2014/main" id="{00636E64-631A-1B45-A976-4DF51AE78BBB}"/>
              </a:ext>
            </a:extLst>
          </p:cNvPr>
          <p:cNvSpPr/>
          <p:nvPr/>
        </p:nvSpPr>
        <p:spPr>
          <a:xfrm>
            <a:off x="5265019" y="1005073"/>
            <a:ext cx="165242" cy="165849"/>
          </a:xfrm>
          <a:prstGeom prst="roundRect">
            <a:avLst>
              <a:gd name="adj" fmla="val 50000"/>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lstStyle>
          <a:p>
            <a:pPr algn="ctr"/>
            <a:r>
              <a:rPr lang="en-US" sz="700" b="1" dirty="0">
                <a:solidFill>
                  <a:schemeClr val="bg1"/>
                </a:solidFill>
                <a:latin typeface="Arial" panose="020B0604020202020204" pitchFamily="34" charset="0"/>
                <a:cs typeface="Arial" panose="020B0604020202020204" pitchFamily="34" charset="0"/>
              </a:rPr>
              <a:t>1</a:t>
            </a:r>
          </a:p>
        </p:txBody>
      </p:sp>
      <p:sp>
        <p:nvSpPr>
          <p:cNvPr id="52" name="Rounded Rectangle 67">
            <a:extLst>
              <a:ext uri="{FF2B5EF4-FFF2-40B4-BE49-F238E27FC236}">
                <a16:creationId xmlns:a16="http://schemas.microsoft.com/office/drawing/2014/main" id="{02508CF7-ACC9-744F-A845-F5D925F6682F}"/>
              </a:ext>
            </a:extLst>
          </p:cNvPr>
          <p:cNvSpPr/>
          <p:nvPr/>
        </p:nvSpPr>
        <p:spPr>
          <a:xfrm>
            <a:off x="5265019" y="1786017"/>
            <a:ext cx="165242" cy="165849"/>
          </a:xfrm>
          <a:prstGeom prst="roundRect">
            <a:avLst>
              <a:gd name="adj" fmla="val 50000"/>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lstStyle>
          <a:p>
            <a:pPr algn="ctr"/>
            <a:r>
              <a:rPr lang="en-US" sz="700" b="1">
                <a:solidFill>
                  <a:schemeClr val="bg1"/>
                </a:solidFill>
                <a:latin typeface="Arial" panose="020B0604020202020204" pitchFamily="34" charset="0"/>
                <a:cs typeface="Arial" panose="020B0604020202020204" pitchFamily="34" charset="0"/>
              </a:rPr>
              <a:t>2</a:t>
            </a:r>
          </a:p>
        </p:txBody>
      </p:sp>
      <p:sp>
        <p:nvSpPr>
          <p:cNvPr id="53" name="Rounded Rectangle 67">
            <a:extLst>
              <a:ext uri="{FF2B5EF4-FFF2-40B4-BE49-F238E27FC236}">
                <a16:creationId xmlns:a16="http://schemas.microsoft.com/office/drawing/2014/main" id="{F9B17278-D5C1-B440-9072-E6A249060392}"/>
              </a:ext>
            </a:extLst>
          </p:cNvPr>
          <p:cNvSpPr/>
          <p:nvPr/>
        </p:nvSpPr>
        <p:spPr>
          <a:xfrm>
            <a:off x="5265019" y="2566961"/>
            <a:ext cx="165242" cy="165849"/>
          </a:xfrm>
          <a:prstGeom prst="roundRect">
            <a:avLst>
              <a:gd name="adj" fmla="val 50000"/>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lstStyle>
          <a:p>
            <a:pPr algn="ctr"/>
            <a:r>
              <a:rPr lang="en-US" sz="700" b="1" dirty="0">
                <a:solidFill>
                  <a:schemeClr val="bg1"/>
                </a:solidFill>
                <a:latin typeface="Arial" panose="020B0604020202020204" pitchFamily="34" charset="0"/>
                <a:cs typeface="Arial" panose="020B0604020202020204" pitchFamily="34" charset="0"/>
              </a:rPr>
              <a:t>3</a:t>
            </a:r>
          </a:p>
        </p:txBody>
      </p:sp>
      <p:sp>
        <p:nvSpPr>
          <p:cNvPr id="54" name="Rounded Rectangle 67">
            <a:extLst>
              <a:ext uri="{FF2B5EF4-FFF2-40B4-BE49-F238E27FC236}">
                <a16:creationId xmlns:a16="http://schemas.microsoft.com/office/drawing/2014/main" id="{D0772579-011C-9849-92BC-47356A3B87E4}"/>
              </a:ext>
            </a:extLst>
          </p:cNvPr>
          <p:cNvSpPr/>
          <p:nvPr/>
        </p:nvSpPr>
        <p:spPr>
          <a:xfrm>
            <a:off x="5265019" y="3347904"/>
            <a:ext cx="165242" cy="165849"/>
          </a:xfrm>
          <a:prstGeom prst="roundRect">
            <a:avLst>
              <a:gd name="adj" fmla="val 50000"/>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lstStyle>
          <a:p>
            <a:pPr algn="ctr"/>
            <a:r>
              <a:rPr lang="en-US" sz="700" b="1" dirty="0">
                <a:solidFill>
                  <a:schemeClr val="bg1"/>
                </a:solidFill>
                <a:latin typeface="Arial" panose="020B0604020202020204" pitchFamily="34" charset="0"/>
                <a:cs typeface="Arial" panose="020B0604020202020204" pitchFamily="34" charset="0"/>
              </a:rPr>
              <a:t>4</a:t>
            </a:r>
          </a:p>
        </p:txBody>
      </p:sp>
      <p:sp>
        <p:nvSpPr>
          <p:cNvPr id="58" name="TextBox 57"/>
          <p:cNvSpPr txBox="1"/>
          <p:nvPr/>
        </p:nvSpPr>
        <p:spPr>
          <a:xfrm>
            <a:off x="6735560" y="1183206"/>
            <a:ext cx="550151" cy="184666"/>
          </a:xfrm>
          <a:prstGeom prst="rect">
            <a:avLst/>
          </a:prstGeom>
          <a:solidFill>
            <a:srgbClr val="FF0000"/>
          </a:solidFill>
        </p:spPr>
        <p:txBody>
          <a:bodyPr wrap="none" rtlCol="0">
            <a:spAutoFit/>
          </a:bodyPr>
          <a:lstStyle/>
          <a:p>
            <a:r>
              <a:rPr lang="en-US" sz="600" b="1" dirty="0">
                <a:solidFill>
                  <a:schemeClr val="bg1"/>
                </a:solidFill>
                <a:latin typeface="Arial" panose="020B0604020202020204" pitchFamily="34" charset="0"/>
                <a:cs typeface="Arial" panose="020B0604020202020204" pitchFamily="34" charset="0"/>
              </a:rPr>
              <a:t>Error: 500</a:t>
            </a:r>
          </a:p>
        </p:txBody>
      </p:sp>
      <p:sp>
        <p:nvSpPr>
          <p:cNvPr id="59" name="TextBox 58"/>
          <p:cNvSpPr txBox="1"/>
          <p:nvPr/>
        </p:nvSpPr>
        <p:spPr>
          <a:xfrm>
            <a:off x="6384241" y="1425090"/>
            <a:ext cx="660758" cy="184666"/>
          </a:xfrm>
          <a:prstGeom prst="rect">
            <a:avLst/>
          </a:prstGeom>
          <a:noFill/>
        </p:spPr>
        <p:txBody>
          <a:bodyPr wrap="none" rtlCol="0">
            <a:spAutoFit/>
          </a:bodyPr>
          <a:lstStyle/>
          <a:p>
            <a:r>
              <a:rPr lang="en-US" sz="600" b="1" dirty="0">
                <a:latin typeface="Arial" panose="020B0604020202020204" pitchFamily="34" charset="0"/>
                <a:cs typeface="Arial" panose="020B0604020202020204" pitchFamily="34" charset="0"/>
              </a:rPr>
              <a:t>Access Logs</a:t>
            </a:r>
          </a:p>
        </p:txBody>
      </p:sp>
      <p:sp>
        <p:nvSpPr>
          <p:cNvPr id="62" name="TextBox 61"/>
          <p:cNvSpPr txBox="1"/>
          <p:nvPr/>
        </p:nvSpPr>
        <p:spPr>
          <a:xfrm>
            <a:off x="6909458" y="3684362"/>
            <a:ext cx="979240" cy="184666"/>
          </a:xfrm>
          <a:prstGeom prst="rect">
            <a:avLst/>
          </a:prstGeom>
          <a:solidFill>
            <a:srgbClr val="0070C0"/>
          </a:solidFill>
        </p:spPr>
        <p:txBody>
          <a:bodyPr wrap="square" rtlCol="0">
            <a:spAutoFit/>
          </a:bodyPr>
          <a:lstStyle/>
          <a:p>
            <a:r>
              <a:rPr kumimoji="1" lang="en-US" sz="600" b="1" u="sng" dirty="0">
                <a:solidFill>
                  <a:schemeClr val="bg1"/>
                </a:solidFill>
                <a:latin typeface="Arial" panose="020B0604020202020204" pitchFamily="34" charset="0"/>
                <a:ea typeface="Microsoft YaHei" panose="020B0503020204020204" pitchFamily="34" charset="-122"/>
                <a:cs typeface="Arial" panose="020B0604020202020204" pitchFamily="34" charset="0"/>
              </a:rPr>
              <a:t>Probable Root-cause</a:t>
            </a:r>
          </a:p>
        </p:txBody>
      </p:sp>
      <p:sp>
        <p:nvSpPr>
          <p:cNvPr id="64" name="Rectangle 63"/>
          <p:cNvSpPr/>
          <p:nvPr/>
        </p:nvSpPr>
        <p:spPr>
          <a:xfrm>
            <a:off x="5555687" y="2741298"/>
            <a:ext cx="681597" cy="307777"/>
          </a:xfrm>
          <a:prstGeom prst="rect">
            <a:avLst/>
          </a:prstGeom>
        </p:spPr>
        <p:txBody>
          <a:bodyPr wrap="none">
            <a:spAutoFit/>
          </a:bodyPr>
          <a:lstStyle/>
          <a:p>
            <a:pPr algn="ctr"/>
            <a:r>
              <a:rPr kumimoji="1" lang="en-US" sz="700" dirty="0">
                <a:solidFill>
                  <a:srgbClr val="000000"/>
                </a:solidFill>
                <a:latin typeface="Arial" panose="020B0604020202020204" pitchFamily="34" charset="0"/>
                <a:ea typeface="Microsoft YaHei" panose="020B0503020204020204" pitchFamily="34" charset="-122"/>
                <a:cs typeface="Arial" panose="020B0604020202020204" pitchFamily="34" charset="0"/>
              </a:rPr>
              <a:t>Rule Mining </a:t>
            </a:r>
          </a:p>
          <a:p>
            <a:pPr algn="ctr"/>
            <a:r>
              <a:rPr kumimoji="1" lang="en-US" sz="700" dirty="0">
                <a:solidFill>
                  <a:srgbClr val="000000"/>
                </a:solidFill>
                <a:latin typeface="Arial" panose="020B0604020202020204" pitchFamily="34" charset="0"/>
                <a:ea typeface="Microsoft YaHei" panose="020B0503020204020204" pitchFamily="34" charset="-122"/>
                <a:cs typeface="Arial" panose="020B0604020202020204" pitchFamily="34" charset="0"/>
              </a:rPr>
              <a:t>algorithm</a:t>
            </a:r>
          </a:p>
        </p:txBody>
      </p:sp>
      <p:sp>
        <p:nvSpPr>
          <p:cNvPr id="68" name="Down Arrow 67"/>
          <p:cNvSpPr/>
          <p:nvPr/>
        </p:nvSpPr>
        <p:spPr>
          <a:xfrm>
            <a:off x="5803751" y="2138949"/>
            <a:ext cx="109531" cy="105695"/>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Down Arrow 68"/>
          <p:cNvSpPr/>
          <p:nvPr/>
        </p:nvSpPr>
        <p:spPr>
          <a:xfrm>
            <a:off x="5803751" y="3045907"/>
            <a:ext cx="109531" cy="105695"/>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Free Icon | Telephone operato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84870" y="1622645"/>
            <a:ext cx="307777" cy="30777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p:cNvPicPr>
            <a:picLocks noChangeAspect="1"/>
          </p:cNvPicPr>
          <p:nvPr/>
        </p:nvPicPr>
        <p:blipFill>
          <a:blip r:embed="rId6">
            <a:clrChange>
              <a:clrFrom>
                <a:srgbClr val="FFFFFF"/>
              </a:clrFrom>
              <a:clrTo>
                <a:srgbClr val="FFFFFF">
                  <a:alpha val="0"/>
                </a:srgbClr>
              </a:clrTo>
            </a:clrChange>
          </a:blip>
          <a:stretch>
            <a:fillRect/>
          </a:stretch>
        </p:blipFill>
        <p:spPr>
          <a:xfrm>
            <a:off x="5602230" y="3150979"/>
            <a:ext cx="218086" cy="255814"/>
          </a:xfrm>
          <a:prstGeom prst="rect">
            <a:avLst/>
          </a:prstGeom>
        </p:spPr>
      </p:pic>
      <p:sp>
        <p:nvSpPr>
          <p:cNvPr id="89" name="Rectangle 88"/>
          <p:cNvSpPr/>
          <p:nvPr/>
        </p:nvSpPr>
        <p:spPr>
          <a:xfrm>
            <a:off x="5525187" y="1183055"/>
            <a:ext cx="630301" cy="215444"/>
          </a:xfrm>
          <a:prstGeom prst="rect">
            <a:avLst/>
          </a:prstGeom>
        </p:spPr>
        <p:txBody>
          <a:bodyPr wrap="none">
            <a:spAutoFit/>
          </a:bodyPr>
          <a:lstStyle/>
          <a:p>
            <a:pPr algn="ctr"/>
            <a:r>
              <a:rPr kumimoji="1" lang="en-US" sz="800" dirty="0">
                <a:solidFill>
                  <a:srgbClr val="000000"/>
                </a:solidFill>
                <a:latin typeface="Arial" panose="020B0604020202020204" pitchFamily="34" charset="0"/>
                <a:ea typeface="Microsoft YaHei" panose="020B0503020204020204" pitchFamily="34" charset="-122"/>
                <a:cs typeface="Arial" panose="020B0604020202020204" pitchFamily="34" charset="0"/>
              </a:rPr>
              <a:t>Customer</a:t>
            </a:r>
          </a:p>
        </p:txBody>
      </p:sp>
      <p:sp>
        <p:nvSpPr>
          <p:cNvPr id="79" name="TextBox 78"/>
          <p:cNvSpPr txBox="1"/>
          <p:nvPr/>
        </p:nvSpPr>
        <p:spPr>
          <a:xfrm>
            <a:off x="396927" y="673987"/>
            <a:ext cx="4314689" cy="2169825"/>
          </a:xfrm>
          <a:prstGeom prst="rect">
            <a:avLst/>
          </a:prstGeom>
          <a:noFill/>
        </p:spPr>
        <p:txBody>
          <a:bodyPr wrap="square" rtlCol="0">
            <a:spAutoFit/>
          </a:bodyPr>
          <a:lstStyle/>
          <a:p>
            <a:r>
              <a:rPr kumimoji="1" lang="en-US" sz="900" b="1" dirty="0">
                <a:solidFill>
                  <a:srgbClr val="000000"/>
                </a:solidFill>
                <a:latin typeface="Arial" panose="020B0604020202020204" pitchFamily="34" charset="0"/>
                <a:ea typeface="Microsoft YaHei" panose="020B0503020204020204" pitchFamily="34" charset="-122"/>
                <a:cs typeface="Arial" panose="020B0604020202020204" pitchFamily="34" charset="0"/>
              </a:rPr>
              <a:t>Goal. </a:t>
            </a:r>
            <a:r>
              <a:rPr kumimoji="1" lang="en-US" sz="900" dirty="0">
                <a:solidFill>
                  <a:srgbClr val="000000"/>
                </a:solidFill>
                <a:latin typeface="Arial" panose="020B0604020202020204" pitchFamily="34" charset="0"/>
                <a:ea typeface="Microsoft YaHei" panose="020B0503020204020204" pitchFamily="34" charset="-122"/>
                <a:cs typeface="Arial" panose="020B0604020202020204" pitchFamily="34" charset="0"/>
              </a:rPr>
              <a:t>Reduce troubleshooting time of access logs</a:t>
            </a:r>
          </a:p>
          <a:p>
            <a:endParaRPr kumimoji="1" lang="en-US" sz="900" dirty="0">
              <a:solidFill>
                <a:srgbClr val="000000"/>
              </a:solidFill>
              <a:latin typeface="Arial" panose="020B0604020202020204" pitchFamily="34" charset="0"/>
              <a:ea typeface="Microsoft YaHei" panose="020B0503020204020204" pitchFamily="34" charset="-122"/>
              <a:cs typeface="Arial" panose="020B0604020202020204" pitchFamily="34" charset="0"/>
            </a:endParaRPr>
          </a:p>
          <a:p>
            <a:r>
              <a:rPr kumimoji="1" lang="en-US" sz="900" b="1" dirty="0">
                <a:solidFill>
                  <a:srgbClr val="000000"/>
                </a:solidFill>
                <a:latin typeface="Arial" panose="020B0604020202020204" pitchFamily="34" charset="0"/>
                <a:ea typeface="Microsoft YaHei" panose="020B0503020204020204" pitchFamily="34" charset="-122"/>
                <a:cs typeface="Arial" panose="020B0604020202020204" pitchFamily="34" charset="0"/>
              </a:rPr>
              <a:t>Business value</a:t>
            </a:r>
            <a:r>
              <a:rPr kumimoji="1" lang="en-US" sz="900" dirty="0">
                <a:solidFill>
                  <a:srgbClr val="000000"/>
                </a:solidFill>
                <a:latin typeface="Arial" panose="020B0604020202020204" pitchFamily="34" charset="0"/>
                <a:ea typeface="Microsoft YaHei" panose="020B0503020204020204" pitchFamily="34" charset="-122"/>
                <a:cs typeface="Arial" panose="020B0604020202020204" pitchFamily="34" charset="0"/>
              </a:rPr>
              <a:t>. Save 1h-3h of debugging depending on which information is found manually</a:t>
            </a:r>
          </a:p>
          <a:p>
            <a:endParaRPr kumimoji="1" lang="en-US" sz="900" b="1" dirty="0">
              <a:solidFill>
                <a:srgbClr val="000000"/>
              </a:solidFill>
              <a:latin typeface="Arial" panose="020B0604020202020204" pitchFamily="34" charset="0"/>
              <a:ea typeface="Microsoft YaHei" panose="020B0503020204020204" pitchFamily="34" charset="-122"/>
              <a:cs typeface="Arial" panose="020B0604020202020204" pitchFamily="34" charset="0"/>
            </a:endParaRPr>
          </a:p>
          <a:p>
            <a:r>
              <a:rPr kumimoji="1" lang="en-US" sz="900" b="1" dirty="0">
                <a:solidFill>
                  <a:srgbClr val="000000"/>
                </a:solidFill>
                <a:latin typeface="Arial" panose="020B0604020202020204" pitchFamily="34" charset="0"/>
                <a:ea typeface="Microsoft YaHei" panose="020B0503020204020204" pitchFamily="34" charset="-122"/>
                <a:cs typeface="Arial" panose="020B0604020202020204" pitchFamily="34" charset="0"/>
              </a:rPr>
              <a:t>Problem. </a:t>
            </a:r>
            <a:r>
              <a:rPr kumimoji="1" lang="en-US" sz="900" dirty="0">
                <a:solidFill>
                  <a:srgbClr val="000000"/>
                </a:solidFill>
                <a:latin typeface="Arial" panose="020B0604020202020204" pitchFamily="34" charset="0"/>
                <a:ea typeface="Microsoft YaHei" panose="020B0503020204020204" pitchFamily="34" charset="-122"/>
                <a:cs typeface="Arial" panose="020B0604020202020204" pitchFamily="34" charset="0"/>
              </a:rPr>
              <a:t>Logs often contains the explanation of failures via the correlation of a failure with its root causes. Unfortunately, it is typically </a:t>
            </a:r>
            <a:r>
              <a:rPr kumimoji="1" lang="en-US" sz="900" dirty="0">
                <a:solidFill>
                  <a:schemeClr val="tx2"/>
                </a:solidFill>
                <a:latin typeface="Arial" panose="020B0604020202020204" pitchFamily="34" charset="0"/>
                <a:ea typeface="Microsoft YaHei" panose="020B0503020204020204" pitchFamily="34" charset="-122"/>
                <a:cs typeface="Arial" panose="020B0604020202020204" pitchFamily="34" charset="0"/>
              </a:rPr>
              <a:t>difficult to manually find these correlations</a:t>
            </a:r>
            <a:endParaRPr kumimoji="1" lang="en-US" sz="900" dirty="0">
              <a:solidFill>
                <a:srgbClr val="000000"/>
              </a:solidFill>
              <a:latin typeface="Arial" panose="020B0604020202020204" pitchFamily="34" charset="0"/>
              <a:ea typeface="Microsoft YaHei" panose="020B0503020204020204" pitchFamily="34" charset="-122"/>
              <a:cs typeface="Arial" panose="020B0604020202020204" pitchFamily="34" charset="0"/>
            </a:endParaRPr>
          </a:p>
          <a:p>
            <a:endParaRPr kumimoji="1" lang="en-US" sz="900" dirty="0">
              <a:solidFill>
                <a:srgbClr val="000000"/>
              </a:solidFill>
              <a:latin typeface="Arial" panose="020B0604020202020204" pitchFamily="34" charset="0"/>
              <a:ea typeface="Microsoft YaHei" panose="020B0503020204020204" pitchFamily="34" charset="-122"/>
              <a:cs typeface="Arial" panose="020B0604020202020204" pitchFamily="34" charset="0"/>
            </a:endParaRPr>
          </a:p>
          <a:p>
            <a:r>
              <a:rPr kumimoji="1" lang="en-US" sz="900" b="1" dirty="0">
                <a:solidFill>
                  <a:srgbClr val="000000"/>
                </a:solidFill>
                <a:latin typeface="Arial" panose="020B0604020202020204" pitchFamily="34" charset="0"/>
                <a:ea typeface="Microsoft YaHei" panose="020B0503020204020204" pitchFamily="34" charset="-122"/>
                <a:cs typeface="Arial" panose="020B0604020202020204" pitchFamily="34" charset="0"/>
              </a:rPr>
              <a:t>Approach</a:t>
            </a:r>
            <a:r>
              <a:rPr kumimoji="1" lang="en-US" sz="900" dirty="0">
                <a:solidFill>
                  <a:srgbClr val="000000"/>
                </a:solidFill>
                <a:latin typeface="Arial" panose="020B0604020202020204" pitchFamily="34" charset="0"/>
                <a:ea typeface="Microsoft YaHei" panose="020B0503020204020204" pitchFamily="34" charset="-122"/>
                <a:cs typeface="Arial" panose="020B0604020202020204" pitchFamily="34" charset="0"/>
              </a:rPr>
              <a:t>. Association rules can be used to find the rules that correlate how symptoms and root-cause occur together in log records</a:t>
            </a:r>
          </a:p>
          <a:p>
            <a:endParaRPr kumimoji="1" lang="en-US" sz="900" dirty="0">
              <a:solidFill>
                <a:srgbClr val="000000"/>
              </a:solidFill>
              <a:latin typeface="Arial" panose="020B0604020202020204" pitchFamily="34" charset="0"/>
              <a:ea typeface="Microsoft YaHei" panose="020B0503020204020204" pitchFamily="34" charset="-122"/>
              <a:cs typeface="Arial" panose="020B0604020202020204" pitchFamily="34" charset="0"/>
            </a:endParaRPr>
          </a:p>
          <a:p>
            <a:r>
              <a:rPr kumimoji="1" lang="en-US" sz="900" i="1" dirty="0">
                <a:solidFill>
                  <a:srgbClr val="000000"/>
                </a:solidFill>
                <a:latin typeface="Arial" panose="020B0604020202020204" pitchFamily="34" charset="0"/>
                <a:ea typeface="Microsoft YaHei" panose="020B0503020204020204" pitchFamily="34" charset="-122"/>
                <a:cs typeface="Arial" panose="020B0604020202020204" pitchFamily="34" charset="0"/>
              </a:rPr>
              <a:t>For example, the rule {error_500} ⇒ {</a:t>
            </a:r>
            <a:r>
              <a:rPr kumimoji="1" lang="en-US" sz="900" i="1" dirty="0" err="1">
                <a:solidFill>
                  <a:srgbClr val="000000"/>
                </a:solidFill>
                <a:latin typeface="Arial" panose="020B0604020202020204" pitchFamily="34" charset="0"/>
                <a:ea typeface="Microsoft YaHei" panose="020B0503020204020204" pitchFamily="34" charset="-122"/>
                <a:cs typeface="Arial" panose="020B0604020202020204" pitchFamily="34" charset="0"/>
              </a:rPr>
              <a:t>az</a:t>
            </a:r>
            <a:r>
              <a:rPr kumimoji="1" lang="en-US" sz="900" i="1" dirty="0">
                <a:solidFill>
                  <a:srgbClr val="000000"/>
                </a:solidFill>
                <a:latin typeface="Arial" panose="020B0604020202020204" pitchFamily="34" charset="0"/>
                <a:ea typeface="Microsoft YaHei" panose="020B0503020204020204" pitchFamily="34" charset="-122"/>
                <a:cs typeface="Arial" panose="020B0604020202020204" pitchFamily="34" charset="0"/>
              </a:rPr>
              <a:t>=</a:t>
            </a:r>
            <a:r>
              <a:rPr kumimoji="1" lang="en-US" sz="900" i="1" dirty="0" err="1">
                <a:solidFill>
                  <a:srgbClr val="000000"/>
                </a:solidFill>
                <a:latin typeface="Arial" panose="020B0604020202020204" pitchFamily="34" charset="0"/>
                <a:ea typeface="Microsoft YaHei" panose="020B0503020204020204" pitchFamily="34" charset="-122"/>
                <a:cs typeface="Arial" panose="020B0604020202020204" pitchFamily="34" charset="0"/>
              </a:rPr>
              <a:t>north_china</a:t>
            </a:r>
            <a:r>
              <a:rPr kumimoji="1" lang="en-US" sz="900" i="1" dirty="0">
                <a:solidFill>
                  <a:srgbClr val="000000"/>
                </a:solidFill>
                <a:latin typeface="Arial" panose="020B0604020202020204" pitchFamily="34" charset="0"/>
                <a:ea typeface="Microsoft YaHei" panose="020B0503020204020204" pitchFamily="34" charset="-122"/>
                <a:cs typeface="Arial" panose="020B0604020202020204" pitchFamily="34" charset="0"/>
              </a:rPr>
              <a:t>, host= 169.206.0.23} indicate the root cause of the status code error_500 is caused by host 169.206.0.23 located in availability zone </a:t>
            </a:r>
            <a:r>
              <a:rPr kumimoji="1" lang="en-US" sz="900" i="1" dirty="0" err="1">
                <a:solidFill>
                  <a:srgbClr val="000000"/>
                </a:solidFill>
                <a:latin typeface="Arial" panose="020B0604020202020204" pitchFamily="34" charset="0"/>
                <a:ea typeface="Microsoft YaHei" panose="020B0503020204020204" pitchFamily="34" charset="-122"/>
                <a:cs typeface="Arial" panose="020B0604020202020204" pitchFamily="34" charset="0"/>
              </a:rPr>
              <a:t>north_china</a:t>
            </a:r>
            <a:endParaRPr kumimoji="1" lang="en-US" sz="900" dirty="0">
              <a:solidFill>
                <a:srgbClr val="000000"/>
              </a:solidFill>
              <a:latin typeface="Arial" panose="020B0604020202020204" pitchFamily="34" charset="0"/>
              <a:ea typeface="Microsoft YaHei" panose="020B0503020204020204" pitchFamily="34" charset="-122"/>
              <a:cs typeface="Arial" panose="020B0604020202020204" pitchFamily="34" charset="0"/>
            </a:endParaRPr>
          </a:p>
        </p:txBody>
      </p:sp>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4241" y="3963984"/>
            <a:ext cx="1865790" cy="95398"/>
          </a:xfrm>
          <a:prstGeom prst="rect">
            <a:avLst/>
          </a:prstGeom>
        </p:spPr>
      </p:pic>
      <p:grpSp>
        <p:nvGrpSpPr>
          <p:cNvPr id="101" name="Group 100"/>
          <p:cNvGrpSpPr/>
          <p:nvPr/>
        </p:nvGrpSpPr>
        <p:grpSpPr>
          <a:xfrm>
            <a:off x="6665646" y="1891408"/>
            <a:ext cx="1486214" cy="1613932"/>
            <a:chOff x="2002017" y="3523046"/>
            <a:chExt cx="1409474" cy="1489624"/>
          </a:xfrm>
        </p:grpSpPr>
        <p:sp>
          <p:nvSpPr>
            <p:cNvPr id="98" name="Rectangle 97"/>
            <p:cNvSpPr/>
            <p:nvPr/>
          </p:nvSpPr>
          <p:spPr>
            <a:xfrm>
              <a:off x="2002017" y="3523046"/>
              <a:ext cx="1409474" cy="1489624"/>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p:cNvGrpSpPr/>
            <p:nvPr/>
          </p:nvGrpSpPr>
          <p:grpSpPr>
            <a:xfrm>
              <a:off x="2002017" y="3538799"/>
              <a:ext cx="1384794" cy="1449334"/>
              <a:chOff x="2937997" y="3451055"/>
              <a:chExt cx="1384794" cy="1449334"/>
            </a:xfrm>
          </p:grpSpPr>
          <p:pic>
            <p:nvPicPr>
              <p:cNvPr id="103" name="Picture 10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95024" y="3810763"/>
                <a:ext cx="983481" cy="380403"/>
              </a:xfrm>
              <a:prstGeom prst="rect">
                <a:avLst/>
              </a:prstGeom>
            </p:spPr>
          </p:pic>
          <p:pic>
            <p:nvPicPr>
              <p:cNvPr id="104" name="Picture 10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96763" y="4616789"/>
                <a:ext cx="956989" cy="283600"/>
              </a:xfrm>
              <a:prstGeom prst="rect">
                <a:avLst/>
              </a:prstGeom>
            </p:spPr>
          </p:pic>
          <p:pic>
            <p:nvPicPr>
              <p:cNvPr id="105" name="Picture 10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92036" y="4253553"/>
                <a:ext cx="993684" cy="287064"/>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92036" y="3519223"/>
                <a:ext cx="1020162" cy="222702"/>
              </a:xfrm>
              <a:prstGeom prst="rect">
                <a:avLst/>
              </a:prstGeom>
            </p:spPr>
          </p:pic>
          <p:pic>
            <p:nvPicPr>
              <p:cNvPr id="114" name="Picture 1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985355" y="3451055"/>
                <a:ext cx="1337436" cy="50684"/>
              </a:xfrm>
              <a:prstGeom prst="rect">
                <a:avLst/>
              </a:prstGeom>
            </p:spPr>
          </p:pic>
          <p:sp>
            <p:nvSpPr>
              <p:cNvPr id="94" name="Rectangle 93"/>
              <p:cNvSpPr/>
              <p:nvPr/>
            </p:nvSpPr>
            <p:spPr>
              <a:xfrm>
                <a:off x="2974210" y="3969433"/>
                <a:ext cx="1131869" cy="72736"/>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2974210" y="4395900"/>
                <a:ext cx="1131869" cy="72736"/>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2974210" y="4681694"/>
                <a:ext cx="1131869" cy="72736"/>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2937997" y="3642816"/>
                <a:ext cx="287258"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a:t>
                </a:r>
              </a:p>
            </p:txBody>
          </p:sp>
          <p:sp>
            <p:nvSpPr>
              <p:cNvPr id="142" name="TextBox 141"/>
              <p:cNvSpPr txBox="1"/>
              <p:nvPr/>
            </p:nvSpPr>
            <p:spPr>
              <a:xfrm>
                <a:off x="2937997" y="4074764"/>
                <a:ext cx="287258"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a:t>
                </a:r>
              </a:p>
            </p:txBody>
          </p:sp>
          <p:sp>
            <p:nvSpPr>
              <p:cNvPr id="143" name="TextBox 142"/>
              <p:cNvSpPr txBox="1"/>
              <p:nvPr/>
            </p:nvSpPr>
            <p:spPr>
              <a:xfrm>
                <a:off x="2937997" y="4443416"/>
                <a:ext cx="287258"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a:t>
                </a:r>
              </a:p>
            </p:txBody>
          </p:sp>
        </p:grpSp>
      </p:grpSp>
      <p:sp>
        <p:nvSpPr>
          <p:cNvPr id="149" name="Down Arrow 148"/>
          <p:cNvSpPr/>
          <p:nvPr/>
        </p:nvSpPr>
        <p:spPr>
          <a:xfrm>
            <a:off x="6960483" y="1438184"/>
            <a:ext cx="109531" cy="105695"/>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Down Arrow 149"/>
          <p:cNvSpPr/>
          <p:nvPr/>
        </p:nvSpPr>
        <p:spPr>
          <a:xfrm>
            <a:off x="7344313" y="3505340"/>
            <a:ext cx="109531" cy="105695"/>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7599807" y="1951483"/>
            <a:ext cx="595035" cy="276999"/>
          </a:xfrm>
          <a:prstGeom prst="rect">
            <a:avLst/>
          </a:prstGeom>
          <a:noFill/>
        </p:spPr>
        <p:txBody>
          <a:bodyPr wrap="none" rtlCol="0">
            <a:spAutoFit/>
          </a:bodyPr>
          <a:lstStyle/>
          <a:p>
            <a:r>
              <a:rPr lang="en-US" sz="600" b="1" dirty="0">
                <a:latin typeface="Arial" panose="020B0604020202020204" pitchFamily="34" charset="0"/>
                <a:cs typeface="Arial" panose="020B0604020202020204" pitchFamily="34" charset="0"/>
              </a:rPr>
              <a:t>Structured </a:t>
            </a:r>
          </a:p>
          <a:p>
            <a:pPr algn="r"/>
            <a:r>
              <a:rPr lang="en-US" sz="600" b="1" dirty="0">
                <a:latin typeface="Arial" panose="020B0604020202020204" pitchFamily="34" charset="0"/>
                <a:cs typeface="Arial" panose="020B0604020202020204" pitchFamily="34" charset="0"/>
              </a:rPr>
              <a:t>Logs</a:t>
            </a:r>
          </a:p>
        </p:txBody>
      </p:sp>
      <p:sp>
        <p:nvSpPr>
          <p:cNvPr id="154" name="Down Arrow 153"/>
          <p:cNvSpPr/>
          <p:nvPr/>
        </p:nvSpPr>
        <p:spPr>
          <a:xfrm>
            <a:off x="6952904" y="1830955"/>
            <a:ext cx="109531" cy="105695"/>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ttps://finkube.com/wp-content/uploads/2016/09/AI-Icon-300x278.png"/>
          <p:cNvPicPr>
            <a:picLocks noChangeAspect="1" noChangeArrowheads="1"/>
          </p:cNvPicPr>
          <p:nvPr/>
        </p:nvPicPr>
        <p:blipFill>
          <a:blip r:embed="rId13" cstate="print">
            <a:grayscl/>
            <a:extLst>
              <a:ext uri="{28A0092B-C50C-407E-A947-70E740481C1C}">
                <a14:useLocalDpi xmlns:a14="http://schemas.microsoft.com/office/drawing/2010/main" val="0"/>
              </a:ext>
            </a:extLst>
          </a:blip>
          <a:srcRect/>
          <a:stretch>
            <a:fillRect/>
          </a:stretch>
        </p:blipFill>
        <p:spPr bwMode="auto">
          <a:xfrm>
            <a:off x="5634604" y="2346255"/>
            <a:ext cx="449890" cy="41689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A50D0390-9448-694E-A8E0-2D232B3A0648}"/>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6517455" y="1174851"/>
            <a:ext cx="209086" cy="209086"/>
          </a:xfrm>
          <a:prstGeom prst="rect">
            <a:avLst/>
          </a:prstGeom>
        </p:spPr>
      </p:pic>
      <p:sp>
        <p:nvSpPr>
          <p:cNvPr id="56" name="TextBox 55">
            <a:extLst>
              <a:ext uri="{FF2B5EF4-FFF2-40B4-BE49-F238E27FC236}">
                <a16:creationId xmlns:a16="http://schemas.microsoft.com/office/drawing/2014/main" id="{75724853-7B6A-C441-BB5C-CD722849F7B1}"/>
              </a:ext>
            </a:extLst>
          </p:cNvPr>
          <p:cNvSpPr txBox="1"/>
          <p:nvPr/>
        </p:nvSpPr>
        <p:spPr>
          <a:xfrm>
            <a:off x="6403991" y="4213492"/>
            <a:ext cx="1880643" cy="200055"/>
          </a:xfrm>
          <a:prstGeom prst="rect">
            <a:avLst/>
          </a:prstGeom>
          <a:noFill/>
        </p:spPr>
        <p:txBody>
          <a:bodyPr wrap="none" rtlCol="0">
            <a:spAutoFit/>
          </a:bodyPr>
          <a:lstStyle/>
          <a:p>
            <a:r>
              <a:rPr lang="en-US" sz="700" b="1" dirty="0">
                <a:latin typeface="Arial" panose="020B0604020202020204" pitchFamily="34" charset="0"/>
                <a:cs typeface="Arial" panose="020B0604020202020204" pitchFamily="34" charset="0"/>
              </a:rPr>
              <a:t>Fig.</a:t>
            </a:r>
            <a:r>
              <a:rPr lang="en-US" sz="700" dirty="0">
                <a:latin typeface="Arial" panose="020B0604020202020204" pitchFamily="34" charset="0"/>
                <a:cs typeface="Arial" panose="020B0604020202020204" pitchFamily="34" charset="0"/>
              </a:rPr>
              <a:t> Results running </a:t>
            </a:r>
            <a:r>
              <a:rPr lang="en-US" sz="700" dirty="0" err="1">
                <a:latin typeface="Arial" panose="020B0604020202020204" pitchFamily="34" charset="0"/>
                <a:cs typeface="Arial" panose="020B0604020202020204" pitchFamily="34" charset="0"/>
              </a:rPr>
              <a:t>PoC</a:t>
            </a:r>
            <a:r>
              <a:rPr lang="en-US" sz="700" dirty="0">
                <a:latin typeface="Arial" panose="020B0604020202020204" pitchFamily="34" charset="0"/>
                <a:cs typeface="Arial" panose="020B0604020202020204" pitchFamily="34" charset="0"/>
              </a:rPr>
              <a:t> for Use Case #3</a:t>
            </a:r>
          </a:p>
        </p:txBody>
      </p:sp>
      <p:sp>
        <p:nvSpPr>
          <p:cNvPr id="60" name="Down Arrow 67">
            <a:extLst>
              <a:ext uri="{FF2B5EF4-FFF2-40B4-BE49-F238E27FC236}">
                <a16:creationId xmlns:a16="http://schemas.microsoft.com/office/drawing/2014/main" id="{C348D166-8526-46FD-BDE0-7426F9898506}"/>
              </a:ext>
            </a:extLst>
          </p:cNvPr>
          <p:cNvSpPr/>
          <p:nvPr/>
        </p:nvSpPr>
        <p:spPr>
          <a:xfrm>
            <a:off x="5786954" y="1388085"/>
            <a:ext cx="109531" cy="105695"/>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6D3B1FB-3F12-4BF1-9459-581C866B4000}"/>
              </a:ext>
            </a:extLst>
          </p:cNvPr>
          <p:cNvPicPr>
            <a:picLocks noChangeAspect="1"/>
          </p:cNvPicPr>
          <p:nvPr/>
        </p:nvPicPr>
        <p:blipFill>
          <a:blip r:embed="rId15"/>
          <a:stretch>
            <a:fillRect/>
          </a:stretch>
        </p:blipFill>
        <p:spPr>
          <a:xfrm>
            <a:off x="430649" y="3524092"/>
            <a:ext cx="4045098" cy="1036605"/>
          </a:xfrm>
          <a:prstGeom prst="rect">
            <a:avLst/>
          </a:prstGeom>
        </p:spPr>
      </p:pic>
      <p:sp>
        <p:nvSpPr>
          <p:cNvPr id="5" name="Rectangle 4">
            <a:extLst>
              <a:ext uri="{FF2B5EF4-FFF2-40B4-BE49-F238E27FC236}">
                <a16:creationId xmlns:a16="http://schemas.microsoft.com/office/drawing/2014/main" id="{7C2282D5-6FAE-4A2A-AAAD-A9D565258D62}"/>
              </a:ext>
            </a:extLst>
          </p:cNvPr>
          <p:cNvSpPr/>
          <p:nvPr/>
        </p:nvSpPr>
        <p:spPr>
          <a:xfrm>
            <a:off x="395287" y="4594067"/>
            <a:ext cx="4032251" cy="246221"/>
          </a:xfrm>
          <a:prstGeom prst="rect">
            <a:avLst/>
          </a:prstGeom>
        </p:spPr>
        <p:txBody>
          <a:bodyPr wrap="square">
            <a:spAutoFit/>
          </a:bodyPr>
          <a:lstStyle/>
          <a:p>
            <a:r>
              <a:rPr lang="en-US" sz="500" i="1" dirty="0">
                <a:latin typeface="Arial" panose="020B0604020202020204" pitchFamily="34" charset="0"/>
                <a:cs typeface="Arial" panose="020B0604020202020204" pitchFamily="34" charset="0"/>
              </a:rPr>
              <a:t>P. Notaro, S. Haeri, J. Cardoso and M. Gerndt, "</a:t>
            </a:r>
            <a:r>
              <a:rPr lang="en-US" sz="500" i="1" dirty="0" err="1">
                <a:latin typeface="Arial" panose="020B0604020202020204" pitchFamily="34" charset="0"/>
                <a:cs typeface="Arial" panose="020B0604020202020204" pitchFamily="34" charset="0"/>
              </a:rPr>
              <a:t>LogRule</a:t>
            </a:r>
            <a:r>
              <a:rPr lang="en-US" sz="500" i="1" dirty="0">
                <a:latin typeface="Arial" panose="020B0604020202020204" pitchFamily="34" charset="0"/>
                <a:cs typeface="Arial" panose="020B0604020202020204" pitchFamily="34" charset="0"/>
              </a:rPr>
              <a:t>: Efficient Structured Log Mining for Root Cause Analysis," in IEEE Transactions on Network and Service Management, 2023</a:t>
            </a:r>
            <a:endParaRPr lang="en-DE" sz="500" i="1" dirty="0">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E00CF9D3-A2D6-487D-89F7-962945DF1C1F}"/>
              </a:ext>
            </a:extLst>
          </p:cNvPr>
          <p:cNvSpPr/>
          <p:nvPr/>
        </p:nvSpPr>
        <p:spPr>
          <a:xfrm>
            <a:off x="387667" y="3002763"/>
            <a:ext cx="4032251" cy="553998"/>
          </a:xfrm>
          <a:prstGeom prst="rect">
            <a:avLst/>
          </a:prstGeom>
        </p:spPr>
        <p:txBody>
          <a:bodyPr wrap="square">
            <a:spAutoFit/>
          </a:bodyPr>
          <a:lstStyle/>
          <a:p>
            <a:r>
              <a:rPr lang="en-US" sz="600" i="1" dirty="0">
                <a:latin typeface="Arial" panose="020B0604020202020204" pitchFamily="34" charset="0"/>
                <a:cs typeface="Arial" panose="020B0604020202020204" pitchFamily="34" charset="0"/>
              </a:rPr>
              <a:t>Pipeline of the </a:t>
            </a:r>
            <a:r>
              <a:rPr lang="en-US" sz="600" i="1" dirty="0" err="1">
                <a:latin typeface="Arial" panose="020B0604020202020204" pitchFamily="34" charset="0"/>
                <a:cs typeface="Arial" panose="020B0604020202020204" pitchFamily="34" charset="0"/>
              </a:rPr>
              <a:t>LogRule</a:t>
            </a:r>
            <a:r>
              <a:rPr lang="en-US" sz="600" i="1" dirty="0">
                <a:latin typeface="Arial" panose="020B0604020202020204" pitchFamily="34" charset="0"/>
                <a:cs typeface="Arial" panose="020B0604020202020204" pitchFamily="34" charset="0"/>
              </a:rPr>
              <a:t> algorithm. Blue boxes are algorithm phases, numbered items below are the consecutive steps taken in each phase. First, structured logs are pre-processed to construct a transactional database D. FP-Growth is then applied to generate a list of candidate explanations </a:t>
            </a:r>
            <a:r>
              <a:rPr lang="en-US" sz="600" i="1" dirty="0" err="1">
                <a:latin typeface="Arial" panose="020B0604020202020204" pitchFamily="34" charset="0"/>
                <a:cs typeface="Arial" panose="020B0604020202020204" pitchFamily="34" charset="0"/>
              </a:rPr>
              <a:t>Xc</a:t>
            </a:r>
            <a:r>
              <a:rPr lang="en-US" sz="600" i="1" dirty="0">
                <a:latin typeface="Arial" panose="020B0604020202020204" pitchFamily="34" charset="0"/>
                <a:cs typeface="Arial" panose="020B0604020202020204" pitchFamily="34" charset="0"/>
              </a:rPr>
              <a:t>, which are verified and selected via statistical correlation with the input failure pattern Y. Remaining explanations </a:t>
            </a:r>
            <a:r>
              <a:rPr lang="en-US" sz="600" i="1" dirty="0" err="1">
                <a:latin typeface="Arial" panose="020B0604020202020204" pitchFamily="34" charset="0"/>
                <a:cs typeface="Arial" panose="020B0604020202020204" pitchFamily="34" charset="0"/>
              </a:rPr>
              <a:t>Xs</a:t>
            </a:r>
            <a:r>
              <a:rPr lang="en-US" sz="600" i="1" dirty="0">
                <a:latin typeface="Arial" panose="020B0604020202020204" pitchFamily="34" charset="0"/>
                <a:cs typeface="Arial" panose="020B0604020202020204" pitchFamily="34" charset="0"/>
              </a:rPr>
              <a:t> are then refined and organized to provide a final set of explanations </a:t>
            </a:r>
            <a:r>
              <a:rPr lang="en-US" sz="600" i="1" dirty="0" err="1">
                <a:latin typeface="Arial" panose="020B0604020202020204" pitchFamily="34" charset="0"/>
                <a:cs typeface="Arial" panose="020B0604020202020204" pitchFamily="34" charset="0"/>
              </a:rPr>
              <a:t>Xf</a:t>
            </a:r>
            <a:endParaRPr lang="en-US" sz="6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8796707"/>
      </p:ext>
    </p:extLst>
  </p:cSld>
  <p:clrMapOvr>
    <a:masterClrMapping/>
  </p:clrMapOvr>
  <mc:AlternateContent xmlns:mc="http://schemas.openxmlformats.org/markup-compatibility/2006" xmlns:p14="http://schemas.microsoft.com/office/powerpoint/2010/main">
    <mc:Choice Requires="p14">
      <p:transition p14:dur="10" advClick="0" advTm="8000"/>
    </mc:Choice>
    <mc:Fallback xmlns="">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B266F-F851-4674-8F5D-76A105A33097}"/>
              </a:ext>
            </a:extLst>
          </p:cNvPr>
          <p:cNvSpPr>
            <a:spLocks noGrp="1"/>
          </p:cNvSpPr>
          <p:nvPr>
            <p:ph type="title"/>
          </p:nvPr>
        </p:nvSpPr>
        <p:spPr/>
        <p:txBody>
          <a:bodyPr/>
          <a:lstStyle/>
          <a:p>
            <a:r>
              <a:rPr lang="en-US" dirty="0"/>
              <a:t>Practical Implementation </a:t>
            </a:r>
            <a:endParaRPr lang="en-DE" dirty="0"/>
          </a:p>
        </p:txBody>
      </p:sp>
      <p:sp>
        <p:nvSpPr>
          <p:cNvPr id="9" name="Rectangle 5">
            <a:extLst>
              <a:ext uri="{FF2B5EF4-FFF2-40B4-BE49-F238E27FC236}">
                <a16:creationId xmlns:a16="http://schemas.microsoft.com/office/drawing/2014/main" id="{3BBF9880-CC25-4440-97D6-064FBD8B85F0}"/>
              </a:ext>
            </a:extLst>
          </p:cNvPr>
          <p:cNvSpPr>
            <a:spLocks noChangeArrowheads="1"/>
          </p:cNvSpPr>
          <p:nvPr/>
        </p:nvSpPr>
        <p:spPr bwMode="auto">
          <a:xfrm>
            <a:off x="395287" y="663574"/>
            <a:ext cx="4032251" cy="4176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Title</a:t>
            </a:r>
            <a:r>
              <a:rPr kumimoji="0" lang="en-DE"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Structured Log</a:t>
            </a:r>
            <a:r>
              <a:rPr lang="en-US" altLang="en-DE" sz="1000" dirty="0">
                <a:latin typeface="Arial" panose="020B0604020202020204" pitchFamily="34" charset="0"/>
                <a:cs typeface="Arial" panose="020B0604020202020204" pitchFamily="34" charset="0"/>
              </a:rPr>
              <a:t> Analysis</a:t>
            </a:r>
            <a:r>
              <a:rPr kumimoji="0" lang="en-DE"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in a Web Application</a:t>
            </a:r>
            <a:r>
              <a:rPr kumimoji="0" lang="en-US"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a:t>
            </a:r>
            <a:endParaRPr kumimoji="0" lang="en-DE"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DE" sz="10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Description</a:t>
            </a:r>
            <a:r>
              <a:rPr kumimoji="0" lang="en-DE"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DE"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Choose a programming language and a web framework (e.g., Python with Flask, Java with Spring Boot).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DE"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Implement structured logging in the application using a logging library that supports structured data (e.g., Python's </a:t>
            </a:r>
            <a:r>
              <a:rPr kumimoji="0" lang="en-DE" altLang="en-DE" sz="10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structlog</a:t>
            </a:r>
            <a:r>
              <a:rPr kumimoji="0" lang="en-DE"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Java's </a:t>
            </a:r>
            <a:r>
              <a:rPr kumimoji="0" lang="en-DE" altLang="en-DE" sz="10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Logback</a:t>
            </a:r>
            <a:r>
              <a:rPr kumimoji="0" lang="en-DE"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DE"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Ensure that logs include contextual information such as timestamps, log levels, user IDs, request IDs, and other relevant metadata.</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DE"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Create log entries for different levels (debug, info, warning, error) during various operations within the application (e.g., user login, data retrieval, error handling)</a:t>
            </a:r>
            <a:endParaRPr kumimoji="0" lang="en-US"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171450" lvl="0" indent="-171450" eaLnBrk="0" hangingPunct="0">
              <a:buFont typeface="Arial" panose="020B0604020202020204" pitchFamily="34" charset="0"/>
              <a:buChar char="•"/>
            </a:pPr>
            <a:r>
              <a:rPr lang="en-US" altLang="en-DE" sz="1000" dirty="0">
                <a:latin typeface="Arial" panose="020B0604020202020204" pitchFamily="34" charset="0"/>
                <a:cs typeface="Arial" panose="020B0604020202020204" pitchFamily="34" charset="0"/>
              </a:rPr>
              <a:t>Based on the paper "</a:t>
            </a:r>
            <a:r>
              <a:rPr lang="en-US" altLang="en-DE" sz="1000" dirty="0" err="1">
                <a:latin typeface="Arial" panose="020B0604020202020204" pitchFamily="34" charset="0"/>
                <a:cs typeface="Arial" panose="020B0604020202020204" pitchFamily="34" charset="0"/>
              </a:rPr>
              <a:t>LogRule</a:t>
            </a:r>
            <a:r>
              <a:rPr lang="en-US" altLang="en-DE" sz="1000" dirty="0">
                <a:latin typeface="Arial" panose="020B0604020202020204" pitchFamily="34" charset="0"/>
                <a:cs typeface="Arial" panose="020B0604020202020204" pitchFamily="34" charset="0"/>
              </a:rPr>
              <a:t>: Efficient Structured Log Mining for Root Cause Analysis” Implement a basic algorithms for root-cause analysis using logs</a:t>
            </a:r>
            <a:endParaRPr kumimoji="0" lang="en-US" altLang="en-DE" sz="10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DE" sz="10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Deliverables</a:t>
            </a:r>
            <a:endParaRPr kumimoji="0" lang="en-DE"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DE"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Source code of the application with structured log</a:t>
            </a:r>
            <a:r>
              <a:rPr kumimoji="0" lang="en-US"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analysis</a:t>
            </a:r>
            <a:r>
              <a:rPr kumimoji="0" lang="en-DE"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algorithm </a:t>
            </a:r>
            <a:r>
              <a:rPr kumimoji="0" lang="en-DE"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implemented.</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DE"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 report explaining the choices made for logging library, structure of log messages, </a:t>
            </a:r>
            <a:r>
              <a:rPr kumimoji="0" lang="en-US"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use cases, </a:t>
            </a:r>
            <a:r>
              <a:rPr kumimoji="0" lang="en-DE"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and examples of </a:t>
            </a:r>
            <a:r>
              <a:rPr lang="en-US" altLang="en-DE" sz="1000" dirty="0">
                <a:latin typeface="Arial" panose="020B0604020202020204" pitchFamily="34" charset="0"/>
                <a:cs typeface="Arial" panose="020B0604020202020204" pitchFamily="34" charset="0"/>
              </a:rPr>
              <a:t>RCA</a:t>
            </a:r>
            <a:r>
              <a:rPr kumimoji="0" lang="en-DE"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19799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References</a:t>
            </a:r>
            <a:br>
              <a:rPr lang="en-US" sz="1400">
                <a:latin typeface="Arial" charset="0"/>
                <a:ea typeface="Arial" charset="0"/>
                <a:cs typeface="Arial" charset="0"/>
              </a:rPr>
            </a:br>
            <a:endParaRPr lang="en-US" sz="1400" b="0" dirty="0"/>
          </a:p>
        </p:txBody>
      </p:sp>
      <p:sp>
        <p:nvSpPr>
          <p:cNvPr id="11" name="TextBox 10">
            <a:extLst>
              <a:ext uri="{FF2B5EF4-FFF2-40B4-BE49-F238E27FC236}">
                <a16:creationId xmlns:a16="http://schemas.microsoft.com/office/drawing/2014/main" id="{CC115160-4FA6-874E-BEF0-3981A58FCD1E}"/>
              </a:ext>
            </a:extLst>
          </p:cNvPr>
          <p:cNvSpPr txBox="1"/>
          <p:nvPr/>
        </p:nvSpPr>
        <p:spPr>
          <a:xfrm>
            <a:off x="395288" y="627063"/>
            <a:ext cx="7556596" cy="2446824"/>
          </a:xfrm>
          <a:prstGeom prst="rect">
            <a:avLst/>
          </a:prstGeom>
          <a:noFill/>
        </p:spPr>
        <p:txBody>
          <a:bodyPr wrap="square" rtlCol="0">
            <a:spAutoFit/>
          </a:bodyPr>
          <a:lstStyle/>
          <a:p>
            <a:pPr marL="171450" indent="-171450">
              <a:buFont typeface="Wingdings" pitchFamily="2" charset="2"/>
              <a:buChar char="§"/>
            </a:pPr>
            <a:r>
              <a:rPr lang="en-US" sz="900" dirty="0">
                <a:latin typeface="Arial" panose="020B0604020202020204" pitchFamily="34" charset="0"/>
                <a:cs typeface="Arial" panose="020B0604020202020204" pitchFamily="34" charset="0"/>
              </a:rPr>
              <a:t>Fast dimensional analysis for root cause analysis at scale, Facebook</a:t>
            </a:r>
          </a:p>
          <a:p>
            <a:pPr marL="171450" indent="-171450">
              <a:buFont typeface="Wingdings" pitchFamily="2" charset="2"/>
              <a:buChar char="§"/>
            </a:pPr>
            <a:r>
              <a:rPr lang="en-US" sz="900" dirty="0">
                <a:latin typeface="Arial" panose="020B0604020202020204" pitchFamily="34" charset="0"/>
                <a:cs typeface="Arial" panose="020B0604020202020204" pitchFamily="34" charset="0"/>
              </a:rPr>
              <a:t>Sentry.io, rollbar.com, </a:t>
            </a:r>
            <a:r>
              <a:rPr lang="en-US" sz="900" dirty="0" err="1">
                <a:latin typeface="Arial" panose="020B0604020202020204" pitchFamily="34" charset="0"/>
                <a:cs typeface="Arial" panose="020B0604020202020204" pitchFamily="34" charset="0"/>
              </a:rPr>
              <a:t>Raygun</a:t>
            </a:r>
            <a:r>
              <a:rPr lang="en-US" sz="900" dirty="0">
                <a:latin typeface="Arial" panose="020B0604020202020204" pitchFamily="34" charset="0"/>
                <a:cs typeface="Arial" panose="020B0604020202020204" pitchFamily="34" charset="0"/>
              </a:rPr>
              <a:t>, Airbrake, </a:t>
            </a:r>
            <a:r>
              <a:rPr lang="en-US" sz="900" dirty="0" err="1">
                <a:latin typeface="Arial" panose="020B0604020202020204" pitchFamily="34" charset="0"/>
                <a:cs typeface="Arial" panose="020B0604020202020204" pitchFamily="34" charset="0"/>
              </a:rPr>
              <a:t>Bugsnag</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OverOps</a:t>
            </a:r>
            <a:endParaRPr lang="en-US" sz="900" dirty="0">
              <a:latin typeface="Arial" panose="020B0604020202020204" pitchFamily="34" charset="0"/>
              <a:cs typeface="Arial" panose="020B0604020202020204" pitchFamily="34" charset="0"/>
            </a:endParaRPr>
          </a:p>
          <a:p>
            <a:pPr marL="171450" indent="-171450">
              <a:buFont typeface="Wingdings" pitchFamily="2" charset="2"/>
              <a:buChar char="§"/>
            </a:pPr>
            <a:r>
              <a:rPr lang="en-US" sz="900" dirty="0">
                <a:latin typeface="Arial" panose="020B0604020202020204" pitchFamily="34" charset="0"/>
                <a:cs typeface="Arial" panose="020B0604020202020204" pitchFamily="34" charset="0"/>
              </a:rPr>
              <a:t>JSON databases: MongoDB, CouchDB, </a:t>
            </a:r>
            <a:r>
              <a:rPr lang="en-US" sz="900" dirty="0" err="1">
                <a:latin typeface="Arial" panose="020B0604020202020204" pitchFamily="34" charset="0"/>
                <a:cs typeface="Arial" panose="020B0604020202020204" pitchFamily="34" charset="0"/>
              </a:rPr>
              <a:t>ElasticSearch</a:t>
            </a:r>
            <a:r>
              <a:rPr lang="en-US" sz="900" dirty="0">
                <a:latin typeface="Arial" panose="020B0604020202020204" pitchFamily="34" charset="0"/>
                <a:cs typeface="Arial" panose="020B0604020202020204" pitchFamily="34" charset="0"/>
              </a:rPr>
              <a:t>, MySQL, </a:t>
            </a:r>
            <a:r>
              <a:rPr lang="en-US" sz="900" dirty="0" err="1">
                <a:latin typeface="Arial" panose="020B0604020202020204" pitchFamily="34" charset="0"/>
                <a:cs typeface="Arial" panose="020B0604020202020204" pitchFamily="34" charset="0"/>
              </a:rPr>
              <a:t>PosgreSQL</a:t>
            </a:r>
            <a:endParaRPr lang="en-US" sz="900" dirty="0">
              <a:latin typeface="Arial" panose="020B0604020202020204" pitchFamily="34" charset="0"/>
              <a:cs typeface="Arial" panose="020B0604020202020204" pitchFamily="34" charset="0"/>
            </a:endParaRPr>
          </a:p>
          <a:p>
            <a:pPr marL="171450" indent="-171450">
              <a:buFont typeface="Wingdings" pitchFamily="2" charset="2"/>
              <a:buChar char="§"/>
            </a:pPr>
            <a:endParaRPr lang="en-US" sz="900" dirty="0">
              <a:latin typeface="Arial" panose="020B0604020202020204" pitchFamily="34" charset="0"/>
              <a:cs typeface="Arial" panose="020B0604020202020204" pitchFamily="34" charset="0"/>
            </a:endParaRPr>
          </a:p>
          <a:p>
            <a:pPr marL="171450" indent="-171450">
              <a:buFont typeface="Wingdings" pitchFamily="2" charset="2"/>
              <a:buChar char="§"/>
            </a:pPr>
            <a:endParaRPr lang="en-US" sz="900" dirty="0">
              <a:latin typeface="Arial" panose="020B0604020202020204" pitchFamily="34" charset="0"/>
              <a:cs typeface="Arial" panose="020B0604020202020204" pitchFamily="34" charset="0"/>
            </a:endParaRPr>
          </a:p>
          <a:p>
            <a:pPr marL="171450" indent="-171450">
              <a:buFont typeface="Wingdings" pitchFamily="2" charset="2"/>
              <a:buChar char="§"/>
            </a:pPr>
            <a:r>
              <a:rPr lang="en-US" sz="900" dirty="0">
                <a:latin typeface="Arial" panose="020B0604020202020204" pitchFamily="34" charset="0"/>
                <a:cs typeface="Arial" panose="020B0604020202020204" pitchFamily="34" charset="0"/>
              </a:rPr>
              <a:t>Structured logging at Google Cloud</a:t>
            </a:r>
          </a:p>
          <a:p>
            <a:pPr marL="171450" indent="-171450">
              <a:buFont typeface="Wingdings" pitchFamily="2" charset="2"/>
              <a:buChar char="§"/>
            </a:pPr>
            <a:r>
              <a:rPr lang="en-US" sz="900" dirty="0">
                <a:latin typeface="Arial" panose="020B0604020202020204" pitchFamily="34" charset="0"/>
                <a:cs typeface="Arial" panose="020B0604020202020204" pitchFamily="34" charset="0"/>
              </a:rPr>
              <a:t>https://</a:t>
            </a:r>
            <a:r>
              <a:rPr lang="en-US" sz="900" dirty="0" err="1">
                <a:latin typeface="Arial" panose="020B0604020202020204" pitchFamily="34" charset="0"/>
                <a:cs typeface="Arial" panose="020B0604020202020204" pitchFamily="34" charset="0"/>
              </a:rPr>
              <a:t>cloud.google.com</a:t>
            </a:r>
            <a:r>
              <a:rPr lang="en-US" sz="900" dirty="0">
                <a:latin typeface="Arial" panose="020B0604020202020204" pitchFamily="34" charset="0"/>
                <a:cs typeface="Arial" panose="020B0604020202020204" pitchFamily="34" charset="0"/>
              </a:rPr>
              <a:t>/logging/docs/structured-logging</a:t>
            </a:r>
          </a:p>
          <a:p>
            <a:pPr marL="171450" indent="-171450">
              <a:buFont typeface="Wingdings" pitchFamily="2" charset="2"/>
              <a:buChar char="§"/>
            </a:pPr>
            <a:endParaRPr lang="en-US" sz="900" dirty="0">
              <a:latin typeface="Arial" panose="020B0604020202020204" pitchFamily="34" charset="0"/>
              <a:cs typeface="Arial" panose="020B0604020202020204" pitchFamily="34" charset="0"/>
            </a:endParaRPr>
          </a:p>
          <a:p>
            <a:pPr marL="171450" indent="-171450">
              <a:buFont typeface="Wingdings" pitchFamily="2" charset="2"/>
              <a:buChar char="§"/>
            </a:pPr>
            <a:r>
              <a:rPr lang="en-US" sz="900" dirty="0">
                <a:latin typeface="Arial" panose="020B0604020202020204" pitchFamily="34" charset="0"/>
                <a:cs typeface="Arial" panose="020B0604020202020204" pitchFamily="34" charset="0"/>
              </a:rPr>
              <a:t>Key foundations of logging</a:t>
            </a:r>
          </a:p>
          <a:p>
            <a:pPr marL="171450" indent="-171450">
              <a:buFont typeface="Wingdings" pitchFamily="2" charset="2"/>
              <a:buChar char="§"/>
            </a:pPr>
            <a:r>
              <a:rPr lang="en-US" sz="900" dirty="0">
                <a:latin typeface="Arial" panose="020B0604020202020204" pitchFamily="34" charset="0"/>
                <a:cs typeface="Arial" panose="020B0604020202020204" pitchFamily="34" charset="0"/>
              </a:rPr>
              <a:t>https://</a:t>
            </a:r>
            <a:r>
              <a:rPr lang="en-US" sz="900" dirty="0" err="1">
                <a:latin typeface="Arial" panose="020B0604020202020204" pitchFamily="34" charset="0"/>
                <a:cs typeface="Arial" panose="020B0604020202020204" pitchFamily="34" charset="0"/>
              </a:rPr>
              <a:t>tersesystems.com</a:t>
            </a:r>
            <a:r>
              <a:rPr lang="en-US" sz="900" dirty="0">
                <a:latin typeface="Arial" panose="020B0604020202020204" pitchFamily="34" charset="0"/>
                <a:cs typeface="Arial" panose="020B0604020202020204" pitchFamily="34" charset="0"/>
              </a:rPr>
              <a:t>/blog/2020/03/10/a-taxonomy-of-logging/</a:t>
            </a:r>
          </a:p>
          <a:p>
            <a:endParaRPr lang="en-US" sz="900" dirty="0">
              <a:latin typeface="Arial" panose="020B0604020202020204" pitchFamily="34" charset="0"/>
              <a:cs typeface="Arial" panose="020B0604020202020204" pitchFamily="34" charset="0"/>
            </a:endParaRPr>
          </a:p>
          <a:p>
            <a:pPr marL="171450" indent="-171450">
              <a:buFont typeface="Wingdings" pitchFamily="2" charset="2"/>
              <a:buChar char="§"/>
            </a:pPr>
            <a:r>
              <a:rPr lang="en-US" sz="900" dirty="0">
                <a:latin typeface="Arial" panose="020B0604020202020204" pitchFamily="34" charset="0"/>
                <a:cs typeface="Arial" panose="020B0604020202020204" pitchFamily="34" charset="0"/>
              </a:rPr>
              <a:t>Traditional Logging versus structured logging</a:t>
            </a:r>
          </a:p>
          <a:p>
            <a:pPr marL="171450" indent="-171450">
              <a:buFont typeface="Wingdings" pitchFamily="2" charset="2"/>
              <a:buChar char="§"/>
            </a:pPr>
            <a:r>
              <a:rPr lang="en-US" sz="900" dirty="0">
                <a:latin typeface="Arial" panose="020B0604020202020204" pitchFamily="34" charset="0"/>
                <a:cs typeface="Arial" panose="020B0604020202020204" pitchFamily="34" charset="0"/>
              </a:rPr>
              <a:t>https://</a:t>
            </a:r>
            <a:r>
              <a:rPr lang="en-US" sz="900" dirty="0" err="1">
                <a:latin typeface="Arial" panose="020B0604020202020204" pitchFamily="34" charset="0"/>
                <a:cs typeface="Arial" panose="020B0604020202020204" pitchFamily="34" charset="0"/>
              </a:rPr>
              <a:t>softwareengineering.stackexchange.com</a:t>
            </a:r>
            <a:r>
              <a:rPr lang="en-US" sz="900" dirty="0">
                <a:latin typeface="Arial" panose="020B0604020202020204" pitchFamily="34" charset="0"/>
                <a:cs typeface="Arial" panose="020B0604020202020204" pitchFamily="34" charset="0"/>
              </a:rPr>
              <a:t>/questions/312197/benefits-of-structured-logging-vs-basic-logging</a:t>
            </a:r>
          </a:p>
          <a:p>
            <a:endParaRPr lang="en-US" sz="900" dirty="0">
              <a:latin typeface="Arial" panose="020B0604020202020204" pitchFamily="34" charset="0"/>
              <a:cs typeface="Arial" panose="020B0604020202020204" pitchFamily="34" charset="0"/>
            </a:endParaRPr>
          </a:p>
          <a:p>
            <a:pPr marL="171450" indent="-171450">
              <a:buFont typeface="Wingdings" pitchFamily="2" charset="2"/>
              <a:buChar char="§"/>
            </a:pPr>
            <a:r>
              <a:rPr lang="en-US" sz="900" dirty="0">
                <a:latin typeface="Arial" panose="020B0604020202020204" pitchFamily="34" charset="0"/>
                <a:cs typeface="Arial" panose="020B0604020202020204" pitchFamily="34" charset="0"/>
              </a:rPr>
              <a:t>Why Structured logging is important</a:t>
            </a:r>
          </a:p>
          <a:p>
            <a:pPr marL="171450" indent="-171450">
              <a:buFont typeface="Wingdings" pitchFamily="2" charset="2"/>
              <a:buChar char="§"/>
            </a:pPr>
            <a:r>
              <a:rPr lang="en-US" sz="900" dirty="0">
                <a:latin typeface="Arial" panose="020B0604020202020204" pitchFamily="34" charset="0"/>
                <a:cs typeface="Arial" panose="020B0604020202020204" pitchFamily="34" charset="0"/>
              </a:rPr>
              <a:t>https://</a:t>
            </a:r>
            <a:r>
              <a:rPr lang="en-US" sz="900" dirty="0" err="1">
                <a:latin typeface="Arial" panose="020B0604020202020204" pitchFamily="34" charset="0"/>
                <a:cs typeface="Arial" panose="020B0604020202020204" pitchFamily="34" charset="0"/>
              </a:rPr>
              <a:t>stackify.com</a:t>
            </a:r>
            <a:r>
              <a:rPr lang="en-US" sz="900" dirty="0">
                <a:latin typeface="Arial" panose="020B0604020202020204" pitchFamily="34" charset="0"/>
                <a:cs typeface="Arial" panose="020B0604020202020204" pitchFamily="34" charset="0"/>
              </a:rPr>
              <a:t>/what-is-structured-logging-and-why-developers-need-it/</a:t>
            </a:r>
          </a:p>
          <a:p>
            <a:pPr marL="171450" indent="-171450">
              <a:buFont typeface="Wingdings" pitchFamily="2" charset="2"/>
              <a:buChar char="§"/>
            </a:pPr>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97984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400" dirty="0">
                <a:latin typeface="Arial" charset="0"/>
                <a:ea typeface="Arial" charset="0"/>
                <a:cs typeface="Arial" charset="0"/>
              </a:rPr>
              <a:t>Intelligent Structured Log Analysis</a:t>
            </a:r>
            <a:br>
              <a:rPr lang="en-US" sz="1400" dirty="0">
                <a:latin typeface="Arial" charset="0"/>
                <a:ea typeface="Arial" charset="0"/>
                <a:cs typeface="Arial" charset="0"/>
              </a:rPr>
            </a:br>
            <a:r>
              <a:rPr lang="en-US" sz="1400" b="0" dirty="0">
                <a:latin typeface="Arial" charset="0"/>
                <a:ea typeface="Arial" charset="0"/>
                <a:cs typeface="Arial" charset="0"/>
              </a:rPr>
              <a:t>Description</a:t>
            </a:r>
            <a:endParaRPr lang="en-US" sz="1400" b="0" dirty="0"/>
          </a:p>
        </p:txBody>
      </p:sp>
      <p:sp>
        <p:nvSpPr>
          <p:cNvPr id="4" name="TextBox 3"/>
          <p:cNvSpPr txBox="1"/>
          <p:nvPr/>
        </p:nvSpPr>
        <p:spPr>
          <a:xfrm>
            <a:off x="395287" y="663575"/>
            <a:ext cx="8355071" cy="3631763"/>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Background</a:t>
            </a:r>
            <a:r>
              <a:rPr lang="en-US" sz="1000" dirty="0">
                <a:latin typeface="Arial" panose="020B0604020202020204" pitchFamily="34" charset="0"/>
                <a:cs typeface="Arial" panose="020B0604020202020204" pitchFamily="34" charset="0"/>
              </a:rPr>
              <a:t>. Application logs were originally introduced to assist developers to debug software systems. Logs enabled to troubleshooting systems by offering a view into the states that are reached and traversed while systems are in operation.</a:t>
            </a:r>
          </a:p>
          <a:p>
            <a:endParaRPr lang="en-US" sz="1000" b="1"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Problem</a:t>
            </a:r>
            <a:r>
              <a:rPr lang="en-US" sz="1000" dirty="0">
                <a:latin typeface="Arial" panose="020B0604020202020204" pitchFamily="34" charset="0"/>
                <a:cs typeface="Arial" panose="020B0604020202020204" pitchFamily="34" charset="0"/>
              </a:rPr>
              <a:t>. In the past, humans have been part of the process of interpreting logs. The contents of logs were specified (often using </a:t>
            </a:r>
            <a:r>
              <a:rPr lang="en-US" sz="1000" dirty="0" err="1">
                <a:latin typeface="Arial" panose="020B0604020202020204" pitchFamily="34" charset="0"/>
                <a:cs typeface="Arial" panose="020B0604020202020204" pitchFamily="34" charset="0"/>
              </a:rPr>
              <a:t>printf</a:t>
            </a:r>
            <a:r>
              <a:rPr lang="en-US" sz="1000" dirty="0">
                <a:latin typeface="Arial" panose="020B0604020202020204" pitchFamily="34" charset="0"/>
                <a:cs typeface="Arial" panose="020B0604020202020204" pitchFamily="34" charset="0"/>
              </a:rPr>
              <a:t>), read and understood by humans. Technological advances and large-scale system complexity have dramatically increased the volume of logs generated. This volume compels to adopt AI/ML methods for processing. Unfortunately, existing log formats were designed to be human understandable and not AI/ML </a:t>
            </a:r>
            <a:r>
              <a:rPr lang="en-US" sz="1000" dirty="0" err="1">
                <a:latin typeface="Arial" panose="020B0604020202020204" pitchFamily="34" charset="0"/>
                <a:cs typeface="Arial" panose="020B0604020202020204" pitchFamily="34" charset="0"/>
              </a:rPr>
              <a:t>parseable</a:t>
            </a:r>
            <a:r>
              <a:rPr lang="en-US" sz="1000" dirty="0">
                <a:latin typeface="Arial" panose="020B0604020202020204" pitchFamily="34" charset="0"/>
                <a:cs typeface="Arial" panose="020B0604020202020204" pitchFamily="34" charset="0"/>
              </a:rPr>
              <a:t>. For example, while a human can easily understand the meaning of the log message: “Apr 25 14:01:12 user Throughput exceed 20Gbps and 7Mpps in 35% of last 15 minutes, above the time threshold 10%!”, its parsing and understanding by AI/ML methods is expensive, complex and possibly inaccurate since it is difficult to distinguish and identify domain knowledge, properties, values, taxonomies and categorical data. In other words, extracting feature vectors from logs is a nontrivial, however critical, procedure that exerts influence on the efficacy of AI/ML algorithms.</a:t>
            </a:r>
          </a:p>
          <a:p>
            <a:endParaRPr lang="en-US" sz="1000"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Approach</a:t>
            </a:r>
            <a:r>
              <a:rPr lang="en-US" sz="1000" dirty="0">
                <a:latin typeface="Arial" panose="020B0604020202020204" pitchFamily="34" charset="0"/>
                <a:cs typeface="Arial" panose="020B0604020202020204" pitchFamily="34" charset="0"/>
              </a:rPr>
              <a:t>. A new approach proposes to move away from unstructured logs into structured logs since their format can be readily parsed by AI/ML algorithms without requiring complex techniques to identify feature vectors. Structured logs are typically written in a format such as JSON, CSV, XML, and RDF that can be easily parsed and processed. For example, log records containing I/O request rate, request length, queue size and other properties can be exploited to build models for storage throughput and latency. As another example, the use of feature vectors to identify system states provides a new way to discover relationships between components by looking at uncommon states which are correlated when failures occur.</a:t>
            </a:r>
          </a:p>
          <a:p>
            <a:endParaRPr lang="en-US" sz="1000"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Results</a:t>
            </a:r>
            <a:r>
              <a:rPr lang="en-US" sz="1000" dirty="0">
                <a:latin typeface="Arial" panose="020B0604020202020204" pitchFamily="34" charset="0"/>
                <a:cs typeface="Arial" panose="020B0604020202020204" pitchFamily="34" charset="0"/>
              </a:rPr>
              <a:t>. Structured log analysis provides a novel event infrastructure which will enable to make additional progress in the fields of usage analysis, performance modelling, anomaly detection, failure diagnosis and security.</a:t>
            </a: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48318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107F74B-B5C1-6046-9DA2-5A50F016953E}"/>
              </a:ext>
            </a:extLst>
          </p:cNvPr>
          <p:cNvSpPr/>
          <p:nvPr/>
        </p:nvSpPr>
        <p:spPr>
          <a:xfrm>
            <a:off x="1666765" y="2598956"/>
            <a:ext cx="1407504" cy="1521512"/>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03779-FC04-BD48-ABF7-A4E05C89B0F6}"/>
              </a:ext>
            </a:extLst>
          </p:cNvPr>
          <p:cNvSpPr/>
          <p:nvPr/>
        </p:nvSpPr>
        <p:spPr>
          <a:xfrm>
            <a:off x="3316427" y="2596283"/>
            <a:ext cx="4688115" cy="1521512"/>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p:txBody>
          <a:bodyPr/>
          <a:lstStyle/>
          <a:p>
            <a:r>
              <a:rPr lang="en-US" sz="1400" dirty="0">
                <a:latin typeface="Arial" charset="0"/>
                <a:ea typeface="Arial" charset="0"/>
                <a:cs typeface="Arial" charset="0"/>
              </a:rPr>
              <a:t>Log Analysis</a:t>
            </a:r>
            <a:br>
              <a:rPr lang="en-US" sz="1400" dirty="0">
                <a:latin typeface="Arial" charset="0"/>
                <a:ea typeface="Arial" charset="0"/>
                <a:cs typeface="Arial" charset="0"/>
              </a:rPr>
            </a:br>
            <a:r>
              <a:rPr lang="en-US" sz="1400" b="0" dirty="0">
                <a:latin typeface="Arial" charset="0"/>
                <a:ea typeface="Arial" charset="0"/>
                <a:cs typeface="Arial" charset="0"/>
              </a:rPr>
              <a:t>Problem Definition</a:t>
            </a:r>
            <a:endParaRPr lang="en-US" sz="1400" b="0" dirty="0"/>
          </a:p>
        </p:txBody>
      </p:sp>
      <p:sp>
        <p:nvSpPr>
          <p:cNvPr id="4" name="Rectangle 3">
            <a:extLst>
              <a:ext uri="{FF2B5EF4-FFF2-40B4-BE49-F238E27FC236}">
                <a16:creationId xmlns:a16="http://schemas.microsoft.com/office/drawing/2014/main" id="{E461253C-5EDD-6542-A635-79A2964D758B}"/>
              </a:ext>
            </a:extLst>
          </p:cNvPr>
          <p:cNvSpPr/>
          <p:nvPr/>
        </p:nvSpPr>
        <p:spPr>
          <a:xfrm>
            <a:off x="4895850" y="669410"/>
            <a:ext cx="3744000" cy="1015663"/>
          </a:xfrm>
          <a:prstGeom prst="rect">
            <a:avLst/>
          </a:prstGeom>
        </p:spPr>
        <p:txBody>
          <a:bodyPr wrap="square">
            <a:spAutoFit/>
          </a:bodyPr>
          <a:lstStyle/>
          <a:p>
            <a:r>
              <a:rPr lang="en-US" sz="1000" b="1" dirty="0">
                <a:latin typeface="Arial" charset="0"/>
                <a:ea typeface="Arial" charset="0"/>
                <a:cs typeface="Arial" charset="0"/>
              </a:rPr>
              <a:t>Machine Readable Data: A format that can be easily processed by a computer</a:t>
            </a:r>
          </a:p>
          <a:p>
            <a:pPr marL="133350" indent="-133350">
              <a:buFont typeface="Wingdings" charset="2"/>
              <a:buChar char="§"/>
            </a:pPr>
            <a:r>
              <a:rPr lang="en-US" sz="1000" dirty="0">
                <a:latin typeface="Arial" charset="0"/>
                <a:ea typeface="Arial" charset="0"/>
                <a:cs typeface="Arial" charset="0"/>
              </a:rPr>
              <a:t>Marked up human-readable</a:t>
            </a:r>
          </a:p>
          <a:p>
            <a:pPr marL="266700" lvl="1" indent="-133350">
              <a:buFont typeface="Cambria" panose="02040503050406030204" pitchFamily="18" charset="0"/>
              <a:buChar char="⎻"/>
            </a:pPr>
            <a:r>
              <a:rPr lang="en-US" sz="1000" dirty="0">
                <a:latin typeface="Arial" charset="0"/>
                <a:ea typeface="Arial" charset="0"/>
                <a:cs typeface="Arial" charset="0"/>
              </a:rPr>
              <a:t>HTML, microformats, </a:t>
            </a:r>
            <a:r>
              <a:rPr lang="en-US" sz="1000" dirty="0" err="1">
                <a:latin typeface="Arial" charset="0"/>
                <a:ea typeface="Arial" charset="0"/>
                <a:cs typeface="Arial" charset="0"/>
              </a:rPr>
              <a:t>RDFa</a:t>
            </a:r>
            <a:r>
              <a:rPr lang="en-US" sz="1000" dirty="0">
                <a:latin typeface="Arial" charset="0"/>
                <a:ea typeface="Arial" charset="0"/>
                <a:cs typeface="Arial" charset="0"/>
              </a:rPr>
              <a:t>, etc.</a:t>
            </a:r>
          </a:p>
          <a:p>
            <a:pPr marL="133350" indent="-133350">
              <a:buFont typeface="Wingdings" charset="2"/>
              <a:buChar char="§"/>
            </a:pPr>
            <a:r>
              <a:rPr lang="en-US" sz="1000" dirty="0">
                <a:latin typeface="Arial" charset="0"/>
                <a:ea typeface="Arial" charset="0"/>
                <a:cs typeface="Arial" charset="0"/>
              </a:rPr>
              <a:t>Intended for machine processing</a:t>
            </a:r>
          </a:p>
          <a:p>
            <a:pPr marL="266700" lvl="1" indent="-133350">
              <a:buFont typeface="Cambria" panose="02040503050406030204" pitchFamily="18" charset="0"/>
              <a:buChar char="⎻"/>
            </a:pPr>
            <a:r>
              <a:rPr lang="en-US" sz="1000" dirty="0">
                <a:latin typeface="Arial" charset="0"/>
                <a:cs typeface="Arial" charset="0"/>
              </a:rPr>
              <a:t>CSV, XML, JSON, RDF, etc.</a:t>
            </a:r>
          </a:p>
        </p:txBody>
      </p:sp>
      <p:sp>
        <p:nvSpPr>
          <p:cNvPr id="13" name="Rectangle 12">
            <a:extLst>
              <a:ext uri="{FF2B5EF4-FFF2-40B4-BE49-F238E27FC236}">
                <a16:creationId xmlns:a16="http://schemas.microsoft.com/office/drawing/2014/main" id="{CE20F246-0600-4848-826E-125F281A65A9}"/>
              </a:ext>
            </a:extLst>
          </p:cNvPr>
          <p:cNvSpPr/>
          <p:nvPr/>
        </p:nvSpPr>
        <p:spPr>
          <a:xfrm>
            <a:off x="6560004" y="2988747"/>
            <a:ext cx="1390124" cy="246221"/>
          </a:xfrm>
          <a:prstGeom prst="rect">
            <a:avLst/>
          </a:prstGeom>
        </p:spPr>
        <p:txBody>
          <a:bodyPr wrap="none">
            <a:spAutoFit/>
          </a:bodyPr>
          <a:lstStyle/>
          <a:p>
            <a:pPr algn="ctr" eaLnBrk="0" hangingPunct="0">
              <a:spcBef>
                <a:spcPct val="30000"/>
              </a:spcBef>
              <a:defRPr/>
            </a:pPr>
            <a:r>
              <a:rPr lang="en-US" sz="1000" dirty="0">
                <a:latin typeface="Arial" panose="020B0604020202020204" pitchFamily="34" charset="0"/>
                <a:cs typeface="Arial" panose="020B0604020202020204" pitchFamily="34" charset="0"/>
              </a:rPr>
              <a:t>Machine </a:t>
            </a:r>
            <a:r>
              <a:rPr lang="en-US" sz="1000" dirty="0" err="1">
                <a:latin typeface="Arial" panose="020B0604020202020204" pitchFamily="34" charset="0"/>
                <a:cs typeface="Arial" panose="020B0604020202020204" pitchFamily="34" charset="0"/>
              </a:rPr>
              <a:t>processable</a:t>
            </a:r>
            <a:endParaRPr lang="en-US" sz="10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C0E1518-2B21-BD4F-9F00-BFF232837F98}"/>
              </a:ext>
            </a:extLst>
          </p:cNvPr>
          <p:cNvSpPr/>
          <p:nvPr/>
        </p:nvSpPr>
        <p:spPr>
          <a:xfrm>
            <a:off x="1734752" y="2769827"/>
            <a:ext cx="1232568" cy="1200329"/>
          </a:xfrm>
          <a:prstGeom prst="rect">
            <a:avLst/>
          </a:prstGeom>
        </p:spPr>
        <p:txBody>
          <a:bodyPr wrap="square">
            <a:spAutoFit/>
          </a:bodyPr>
          <a:lstStyle/>
          <a:p>
            <a:r>
              <a:rPr lang="en-US" sz="900" dirty="0">
                <a:solidFill>
                  <a:srgbClr val="000000"/>
                </a:solidFill>
                <a:latin typeface="Consolas" panose="020B0609020204030204" pitchFamily="49" charset="0"/>
                <a:cs typeface="Consolas" panose="020B0609020204030204" pitchFamily="49" charset="0"/>
              </a:rPr>
              <a:t>Apr 25 14:01:12 user </a:t>
            </a:r>
            <a:r>
              <a:rPr lang="en-US" sz="900" u="sng" dirty="0">
                <a:solidFill>
                  <a:srgbClr val="000000"/>
                </a:solidFill>
                <a:latin typeface="Consolas" panose="020B0609020204030204" pitchFamily="49" charset="0"/>
                <a:cs typeface="Consolas" panose="020B0609020204030204" pitchFamily="49" charset="0"/>
              </a:rPr>
              <a:t>Throughput</a:t>
            </a:r>
            <a:r>
              <a:rPr lang="en-US" sz="900" dirty="0">
                <a:solidFill>
                  <a:srgbClr val="000000"/>
                </a:solidFill>
                <a:latin typeface="Consolas" panose="020B0609020204030204" pitchFamily="49" charset="0"/>
                <a:cs typeface="Consolas" panose="020B0609020204030204" pitchFamily="49" charset="0"/>
              </a:rPr>
              <a:t> exceed </a:t>
            </a:r>
            <a:r>
              <a:rPr lang="en-US" sz="900" b="1" dirty="0">
                <a:solidFill>
                  <a:srgbClr val="000000"/>
                </a:solidFill>
                <a:latin typeface="Consolas" panose="020B0609020204030204" pitchFamily="49" charset="0"/>
                <a:cs typeface="Consolas" panose="020B0609020204030204" pitchFamily="49" charset="0"/>
              </a:rPr>
              <a:t>20Gbps</a:t>
            </a:r>
            <a:r>
              <a:rPr lang="en-US" sz="900" dirty="0">
                <a:solidFill>
                  <a:srgbClr val="000000"/>
                </a:solidFill>
                <a:latin typeface="Consolas" panose="020B0609020204030204" pitchFamily="49" charset="0"/>
                <a:cs typeface="Consolas" panose="020B0609020204030204" pitchFamily="49" charset="0"/>
              </a:rPr>
              <a:t> and </a:t>
            </a:r>
            <a:r>
              <a:rPr lang="en-US" sz="900" b="1" dirty="0">
                <a:solidFill>
                  <a:srgbClr val="000000"/>
                </a:solidFill>
                <a:latin typeface="Consolas" panose="020B0609020204030204" pitchFamily="49" charset="0"/>
                <a:cs typeface="Consolas" panose="020B0609020204030204" pitchFamily="49" charset="0"/>
              </a:rPr>
              <a:t>7Mpps</a:t>
            </a:r>
            <a:r>
              <a:rPr lang="en-US" sz="900" dirty="0">
                <a:solidFill>
                  <a:srgbClr val="000000"/>
                </a:solidFill>
                <a:latin typeface="Consolas" panose="020B0609020204030204" pitchFamily="49" charset="0"/>
                <a:cs typeface="Consolas" panose="020B0609020204030204" pitchFamily="49" charset="0"/>
              </a:rPr>
              <a:t> in </a:t>
            </a:r>
            <a:r>
              <a:rPr lang="en-US" sz="900" b="1" dirty="0">
                <a:solidFill>
                  <a:srgbClr val="000000"/>
                </a:solidFill>
                <a:latin typeface="Consolas" panose="020B0609020204030204" pitchFamily="49" charset="0"/>
                <a:cs typeface="Consolas" panose="020B0609020204030204" pitchFamily="49" charset="0"/>
              </a:rPr>
              <a:t>35%</a:t>
            </a:r>
            <a:r>
              <a:rPr lang="en-US" sz="900" dirty="0">
                <a:solidFill>
                  <a:srgbClr val="000000"/>
                </a:solidFill>
                <a:latin typeface="Consolas" panose="020B0609020204030204" pitchFamily="49" charset="0"/>
                <a:cs typeface="Consolas" panose="020B0609020204030204" pitchFamily="49" charset="0"/>
              </a:rPr>
              <a:t> of last </a:t>
            </a:r>
            <a:r>
              <a:rPr lang="en-US" sz="900" b="1" dirty="0">
                <a:solidFill>
                  <a:srgbClr val="000000"/>
                </a:solidFill>
                <a:latin typeface="Consolas" panose="020B0609020204030204" pitchFamily="49" charset="0"/>
                <a:cs typeface="Consolas" panose="020B0609020204030204" pitchFamily="49" charset="0"/>
              </a:rPr>
              <a:t>15 minutes</a:t>
            </a:r>
            <a:r>
              <a:rPr lang="en-US" sz="900" dirty="0">
                <a:solidFill>
                  <a:srgbClr val="000000"/>
                </a:solidFill>
                <a:latin typeface="Consolas" panose="020B0609020204030204" pitchFamily="49" charset="0"/>
                <a:cs typeface="Consolas" panose="020B0609020204030204" pitchFamily="49" charset="0"/>
              </a:rPr>
              <a:t>, above the time </a:t>
            </a:r>
            <a:r>
              <a:rPr lang="en-US" sz="900" u="sng" dirty="0">
                <a:solidFill>
                  <a:srgbClr val="000000"/>
                </a:solidFill>
                <a:latin typeface="Consolas" panose="020B0609020204030204" pitchFamily="49" charset="0"/>
                <a:cs typeface="Consolas" panose="020B0609020204030204" pitchFamily="49" charset="0"/>
              </a:rPr>
              <a:t>threshold</a:t>
            </a:r>
            <a:r>
              <a:rPr lang="en-US" sz="900" dirty="0">
                <a:solidFill>
                  <a:srgbClr val="000000"/>
                </a:solidFill>
                <a:latin typeface="Consolas" panose="020B0609020204030204" pitchFamily="49" charset="0"/>
                <a:cs typeface="Consolas" panose="020B0609020204030204" pitchFamily="49" charset="0"/>
              </a:rPr>
              <a:t> </a:t>
            </a:r>
            <a:r>
              <a:rPr lang="en-US" sz="900" b="1" dirty="0">
                <a:solidFill>
                  <a:srgbClr val="000000"/>
                </a:solidFill>
                <a:latin typeface="Consolas" panose="020B0609020204030204" pitchFamily="49" charset="0"/>
                <a:cs typeface="Consolas" panose="020B0609020204030204" pitchFamily="49" charset="0"/>
              </a:rPr>
              <a:t>10%</a:t>
            </a:r>
            <a:r>
              <a:rPr lang="en-US" sz="900" dirty="0">
                <a:solidFill>
                  <a:srgbClr val="000000"/>
                </a:solidFill>
                <a:latin typeface="Consolas" panose="020B0609020204030204" pitchFamily="49" charset="0"/>
                <a:cs typeface="Consolas" panose="020B0609020204030204" pitchFamily="49" charset="0"/>
              </a:rPr>
              <a:t>!</a:t>
            </a:r>
          </a:p>
        </p:txBody>
      </p:sp>
      <p:grpSp>
        <p:nvGrpSpPr>
          <p:cNvPr id="22" name="Group 21"/>
          <p:cNvGrpSpPr/>
          <p:nvPr/>
        </p:nvGrpSpPr>
        <p:grpSpPr>
          <a:xfrm>
            <a:off x="3000056" y="2687769"/>
            <a:ext cx="3478206" cy="649306"/>
            <a:chOff x="3000056" y="3355451"/>
            <a:chExt cx="3478206" cy="649306"/>
          </a:xfrm>
        </p:grpSpPr>
        <p:sp>
          <p:nvSpPr>
            <p:cNvPr id="5" name="Right Arrow 4" title="arrow">
              <a:extLst>
                <a:ext uri="{FF2B5EF4-FFF2-40B4-BE49-F238E27FC236}">
                  <a16:creationId xmlns:a16="http://schemas.microsoft.com/office/drawing/2014/main" id="{74DFF5D4-2FCA-AC49-99D0-874CC6EB8E83}"/>
                </a:ext>
              </a:extLst>
            </p:cNvPr>
            <p:cNvSpPr/>
            <p:nvPr/>
          </p:nvSpPr>
          <p:spPr>
            <a:xfrm>
              <a:off x="4758647" y="3355451"/>
              <a:ext cx="1719615" cy="450375"/>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500" b="1">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027C9A4-C567-3542-8CA3-5114DE5738BF}"/>
                </a:ext>
              </a:extLst>
            </p:cNvPr>
            <p:cNvSpPr txBox="1"/>
            <p:nvPr/>
          </p:nvSpPr>
          <p:spPr>
            <a:xfrm>
              <a:off x="4549762" y="3696980"/>
              <a:ext cx="1782066" cy="307777"/>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Requires expensive, complex, possibly inaccurate modifications</a:t>
              </a:r>
            </a:p>
          </p:txBody>
        </p:sp>
        <p:sp>
          <p:nvSpPr>
            <p:cNvPr id="10" name="Rectangle 9">
              <a:extLst>
                <a:ext uri="{FF2B5EF4-FFF2-40B4-BE49-F238E27FC236}">
                  <a16:creationId xmlns:a16="http://schemas.microsoft.com/office/drawing/2014/main" id="{49C2A4BE-1285-D144-8EFA-FFE48043B183}"/>
                </a:ext>
              </a:extLst>
            </p:cNvPr>
            <p:cNvSpPr/>
            <p:nvPr/>
          </p:nvSpPr>
          <p:spPr>
            <a:xfrm>
              <a:off x="3402069" y="3449833"/>
              <a:ext cx="1162498" cy="246221"/>
            </a:xfrm>
            <a:prstGeom prst="rect">
              <a:avLst/>
            </a:prstGeom>
          </p:spPr>
          <p:txBody>
            <a:bodyPr wrap="none">
              <a:spAutoFit/>
            </a:bodyPr>
            <a:lstStyle/>
            <a:p>
              <a:pPr algn="ctr" eaLnBrk="0" hangingPunct="0">
                <a:spcBef>
                  <a:spcPct val="30000"/>
                </a:spcBef>
                <a:defRPr/>
              </a:pPr>
              <a:r>
                <a:rPr lang="en-US" sz="1000" dirty="0">
                  <a:latin typeface="Arial" panose="020B0604020202020204" pitchFamily="34" charset="0"/>
                  <a:cs typeface="Arial" panose="020B0604020202020204" pitchFamily="34" charset="0"/>
                </a:rPr>
                <a:t>Human readable </a:t>
              </a:r>
            </a:p>
          </p:txBody>
        </p:sp>
        <p:sp>
          <p:nvSpPr>
            <p:cNvPr id="17" name="Right Arrow 16" title="arrow">
              <a:extLst>
                <a:ext uri="{FF2B5EF4-FFF2-40B4-BE49-F238E27FC236}">
                  <a16:creationId xmlns:a16="http://schemas.microsoft.com/office/drawing/2014/main" id="{6BD01C93-C617-064C-B83E-4E7E195225BA}"/>
                </a:ext>
              </a:extLst>
            </p:cNvPr>
            <p:cNvSpPr/>
            <p:nvPr/>
          </p:nvSpPr>
          <p:spPr>
            <a:xfrm>
              <a:off x="3000056" y="3379314"/>
              <a:ext cx="364765" cy="450375"/>
            </a:xfrm>
            <a:prstGeom prst="rightArrow">
              <a:avLst/>
            </a:prstGeom>
            <a:solidFill>
              <a:schemeClr val="tx2">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500" b="1" dirty="0">
                <a:solidFill>
                  <a:schemeClr val="bg1"/>
                </a:solidFill>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EF10F9B2-6C01-B049-A5FA-BEBC503167FF}"/>
                </a:ext>
              </a:extLst>
            </p:cNvPr>
            <p:cNvPicPr>
              <a:picLocks noChangeAspect="1"/>
            </p:cNvPicPr>
            <p:nvPr/>
          </p:nvPicPr>
          <p:blipFill>
            <a:blip r:embed="rId3"/>
            <a:stretch>
              <a:fillRect/>
            </a:stretch>
          </p:blipFill>
          <p:spPr>
            <a:xfrm>
              <a:off x="5423007" y="3474971"/>
              <a:ext cx="235269" cy="214742"/>
            </a:xfrm>
            <a:prstGeom prst="rect">
              <a:avLst/>
            </a:prstGeom>
          </p:spPr>
        </p:pic>
        <p:pic>
          <p:nvPicPr>
            <p:cNvPr id="20" name="Picture 19">
              <a:extLst>
                <a:ext uri="{FF2B5EF4-FFF2-40B4-BE49-F238E27FC236}">
                  <a16:creationId xmlns:a16="http://schemas.microsoft.com/office/drawing/2014/main" id="{1F64949A-ADC5-4644-B907-7BFDE95B6A91}"/>
                </a:ext>
              </a:extLst>
            </p:cNvPr>
            <p:cNvPicPr>
              <a:picLocks noChangeAspect="1"/>
            </p:cNvPicPr>
            <p:nvPr/>
          </p:nvPicPr>
          <p:blipFill>
            <a:blip r:embed="rId4">
              <a:duotone>
                <a:schemeClr val="bg2">
                  <a:shade val="45000"/>
                  <a:satMod val="135000"/>
                </a:schemeClr>
                <a:prstClr val="white"/>
              </a:duotone>
            </a:blip>
            <a:stretch>
              <a:fillRect/>
            </a:stretch>
          </p:blipFill>
          <p:spPr>
            <a:xfrm>
              <a:off x="3821202" y="3693709"/>
              <a:ext cx="296252" cy="296252"/>
            </a:xfrm>
            <a:prstGeom prst="rect">
              <a:avLst/>
            </a:prstGeom>
          </p:spPr>
        </p:pic>
      </p:grpSp>
      <p:sp>
        <p:nvSpPr>
          <p:cNvPr id="25" name="TextBox 24">
            <a:extLst>
              <a:ext uri="{FF2B5EF4-FFF2-40B4-BE49-F238E27FC236}">
                <a16:creationId xmlns:a16="http://schemas.microsoft.com/office/drawing/2014/main" id="{41345A92-DEF0-3F49-B8B2-6DE872C8EAED}"/>
              </a:ext>
            </a:extLst>
          </p:cNvPr>
          <p:cNvSpPr txBox="1"/>
          <p:nvPr/>
        </p:nvSpPr>
        <p:spPr>
          <a:xfrm>
            <a:off x="1991904" y="1878483"/>
            <a:ext cx="1354702" cy="584775"/>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Using machine readable data is a better approach for log analysis using AI/ML</a:t>
            </a:r>
          </a:p>
        </p:txBody>
      </p:sp>
      <p:cxnSp>
        <p:nvCxnSpPr>
          <p:cNvPr id="26" name="Straight Connector 25">
            <a:extLst>
              <a:ext uri="{FF2B5EF4-FFF2-40B4-BE49-F238E27FC236}">
                <a16:creationId xmlns:a16="http://schemas.microsoft.com/office/drawing/2014/main" id="{238A63AD-D2FD-5147-B9AA-B5D8099AB0F8}"/>
              </a:ext>
            </a:extLst>
          </p:cNvPr>
          <p:cNvCxnSpPr>
            <a:cxnSpLocks/>
          </p:cNvCxnSpPr>
          <p:nvPr/>
        </p:nvCxnSpPr>
        <p:spPr>
          <a:xfrm flipH="1">
            <a:off x="2668797" y="2533068"/>
            <a:ext cx="1036" cy="155409"/>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7475CC48-F937-104E-9745-8BA5924EDDE9}"/>
              </a:ext>
            </a:extLst>
          </p:cNvPr>
          <p:cNvSpPr txBox="1"/>
          <p:nvPr/>
        </p:nvSpPr>
        <p:spPr>
          <a:xfrm>
            <a:off x="502170" y="2669103"/>
            <a:ext cx="1147884" cy="584775"/>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Humans can easily understand this text, but for machines it is complex</a:t>
            </a:r>
          </a:p>
        </p:txBody>
      </p:sp>
      <p:cxnSp>
        <p:nvCxnSpPr>
          <p:cNvPr id="29" name="Straight Connector 28">
            <a:extLst>
              <a:ext uri="{FF2B5EF4-FFF2-40B4-BE49-F238E27FC236}">
                <a16:creationId xmlns:a16="http://schemas.microsoft.com/office/drawing/2014/main" id="{24C8CF2E-050D-A045-B130-73B1BF1A0FAD}"/>
              </a:ext>
            </a:extLst>
          </p:cNvPr>
          <p:cNvCxnSpPr>
            <a:cxnSpLocks/>
          </p:cNvCxnSpPr>
          <p:nvPr/>
        </p:nvCxnSpPr>
        <p:spPr>
          <a:xfrm>
            <a:off x="1478471" y="3217884"/>
            <a:ext cx="287748" cy="204621"/>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B35F61D-30D2-FB4F-97F4-0E17A9C459D1}"/>
              </a:ext>
            </a:extLst>
          </p:cNvPr>
          <p:cNvSpPr txBox="1"/>
          <p:nvPr/>
        </p:nvSpPr>
        <p:spPr>
          <a:xfrm>
            <a:off x="824245" y="2311035"/>
            <a:ext cx="932672"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Log record</a:t>
            </a:r>
          </a:p>
        </p:txBody>
      </p:sp>
      <p:cxnSp>
        <p:nvCxnSpPr>
          <p:cNvPr id="33" name="Straight Connector 32">
            <a:extLst>
              <a:ext uri="{FF2B5EF4-FFF2-40B4-BE49-F238E27FC236}">
                <a16:creationId xmlns:a16="http://schemas.microsoft.com/office/drawing/2014/main" id="{EC72A8C2-1047-F441-B111-D65EBEAAF70A}"/>
              </a:ext>
            </a:extLst>
          </p:cNvPr>
          <p:cNvCxnSpPr>
            <a:cxnSpLocks/>
          </p:cNvCxnSpPr>
          <p:nvPr/>
        </p:nvCxnSpPr>
        <p:spPr>
          <a:xfrm>
            <a:off x="1585334" y="2483856"/>
            <a:ext cx="287748" cy="204621"/>
          </a:xfrm>
          <a:prstGeom prst="line">
            <a:avLst/>
          </a:prstGeom>
          <a:ln>
            <a:prstDash val="sysDot"/>
          </a:ln>
        </p:spPr>
        <p:style>
          <a:lnRef idx="1">
            <a:schemeClr val="dk1"/>
          </a:lnRef>
          <a:fillRef idx="0">
            <a:schemeClr val="dk1"/>
          </a:fillRef>
          <a:effectRef idx="0">
            <a:schemeClr val="dk1"/>
          </a:effectRef>
          <a:fontRef idx="minor">
            <a:schemeClr val="tx1"/>
          </a:fontRef>
        </p:style>
      </p:cxnSp>
      <p:grpSp>
        <p:nvGrpSpPr>
          <p:cNvPr id="21" name="Group 20"/>
          <p:cNvGrpSpPr/>
          <p:nvPr/>
        </p:nvGrpSpPr>
        <p:grpSpPr>
          <a:xfrm>
            <a:off x="2986201" y="3447721"/>
            <a:ext cx="3492061" cy="627342"/>
            <a:chOff x="2986201" y="2689729"/>
            <a:chExt cx="3492061" cy="627342"/>
          </a:xfrm>
        </p:grpSpPr>
        <p:sp>
          <p:nvSpPr>
            <p:cNvPr id="8" name="Right Arrow 7" title="arrow">
              <a:extLst>
                <a:ext uri="{FF2B5EF4-FFF2-40B4-BE49-F238E27FC236}">
                  <a16:creationId xmlns:a16="http://schemas.microsoft.com/office/drawing/2014/main" id="{C19012B2-A003-764D-BD87-FEB5EDB0118C}"/>
                </a:ext>
              </a:extLst>
            </p:cNvPr>
            <p:cNvSpPr/>
            <p:nvPr/>
          </p:nvSpPr>
          <p:spPr>
            <a:xfrm>
              <a:off x="4758647" y="2764765"/>
              <a:ext cx="1719615" cy="450375"/>
            </a:xfrm>
            <a:prstGeom prst="rightArrow">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500" b="1">
                <a:solidFill>
                  <a:schemeClr val="bg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BE23EC4A-DD2C-3A4E-B029-904EB9A99192}"/>
                </a:ext>
              </a:extLst>
            </p:cNvPr>
            <p:cNvSpPr/>
            <p:nvPr/>
          </p:nvSpPr>
          <p:spPr>
            <a:xfrm>
              <a:off x="3404474" y="2956583"/>
              <a:ext cx="1197764" cy="246221"/>
            </a:xfrm>
            <a:prstGeom prst="rect">
              <a:avLst/>
            </a:prstGeom>
          </p:spPr>
          <p:txBody>
            <a:bodyPr wrap="none">
              <a:spAutoFit/>
            </a:bodyPr>
            <a:lstStyle/>
            <a:p>
              <a:pPr algn="ctr" eaLnBrk="0" hangingPunct="0">
                <a:spcBef>
                  <a:spcPct val="30000"/>
                </a:spcBef>
                <a:defRPr/>
              </a:pPr>
              <a:r>
                <a:rPr lang="en-US" sz="1000" dirty="0">
                  <a:latin typeface="Arial" panose="020B0604020202020204" pitchFamily="34" charset="0"/>
                  <a:cs typeface="Arial" panose="020B0604020202020204" pitchFamily="34" charset="0"/>
                </a:rPr>
                <a:t>Machine readable</a:t>
              </a:r>
            </a:p>
          </p:txBody>
        </p:sp>
        <p:pic>
          <p:nvPicPr>
            <p:cNvPr id="3" name="Picture 2">
              <a:extLst>
                <a:ext uri="{FF2B5EF4-FFF2-40B4-BE49-F238E27FC236}">
                  <a16:creationId xmlns:a16="http://schemas.microsoft.com/office/drawing/2014/main" id="{6A2607C4-5702-7148-8AC7-444D075BDDC8}"/>
                </a:ext>
              </a:extLst>
            </p:cNvPr>
            <p:cNvPicPr>
              <a:picLocks noChangeAspect="1"/>
            </p:cNvPicPr>
            <p:nvPr/>
          </p:nvPicPr>
          <p:blipFill>
            <a:blip r:embed="rId5"/>
            <a:stretch>
              <a:fillRect/>
            </a:stretch>
          </p:blipFill>
          <p:spPr>
            <a:xfrm>
              <a:off x="3834454" y="2740943"/>
              <a:ext cx="292500" cy="292500"/>
            </a:xfrm>
            <a:prstGeom prst="rect">
              <a:avLst/>
            </a:prstGeom>
          </p:spPr>
        </p:pic>
        <p:sp>
          <p:nvSpPr>
            <p:cNvPr id="24" name="Right Arrow 23" title="arrow">
              <a:extLst>
                <a:ext uri="{FF2B5EF4-FFF2-40B4-BE49-F238E27FC236}">
                  <a16:creationId xmlns:a16="http://schemas.microsoft.com/office/drawing/2014/main" id="{66936D46-EF22-9D41-BDBD-E3230BA91D32}"/>
                </a:ext>
              </a:extLst>
            </p:cNvPr>
            <p:cNvSpPr/>
            <p:nvPr/>
          </p:nvSpPr>
          <p:spPr>
            <a:xfrm>
              <a:off x="2986201" y="2866696"/>
              <a:ext cx="364765" cy="450375"/>
            </a:xfrm>
            <a:prstGeom prst="rightArrow">
              <a:avLst/>
            </a:prstGeom>
            <a:solidFill>
              <a:srgbClr val="0070C0">
                <a:alpha val="1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500" b="1" dirty="0">
                <a:solidFill>
                  <a:schemeClr val="bg1"/>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9027C9A4-C567-3542-8CA3-5114DE5738BF}"/>
                </a:ext>
              </a:extLst>
            </p:cNvPr>
            <p:cNvSpPr txBox="1"/>
            <p:nvPr/>
          </p:nvSpPr>
          <p:spPr>
            <a:xfrm>
              <a:off x="5315460" y="2689729"/>
              <a:ext cx="472170"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Simple</a:t>
              </a:r>
            </a:p>
          </p:txBody>
        </p:sp>
        <p:pic>
          <p:nvPicPr>
            <p:cNvPr id="1026" name="Picture 2"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40794" y="2885272"/>
              <a:ext cx="217481" cy="217481"/>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TextBox 35">
            <a:extLst>
              <a:ext uri="{FF2B5EF4-FFF2-40B4-BE49-F238E27FC236}">
                <a16:creationId xmlns:a16="http://schemas.microsoft.com/office/drawing/2014/main" id="{323F7AA5-368B-0347-A234-3CEC2306BE51}"/>
              </a:ext>
            </a:extLst>
          </p:cNvPr>
          <p:cNvSpPr txBox="1"/>
          <p:nvPr/>
        </p:nvSpPr>
        <p:spPr>
          <a:xfrm>
            <a:off x="395288" y="669410"/>
            <a:ext cx="3744000"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Take Away</a:t>
            </a:r>
          </a:p>
          <a:p>
            <a:pPr marL="171450" indent="-171450">
              <a:buFont typeface="Wingdings" pitchFamily="2" charset="2"/>
              <a:buChar char="§"/>
            </a:pPr>
            <a:r>
              <a:rPr lang="en-US" sz="1000" dirty="0">
                <a:latin typeface="Arial" panose="020B0604020202020204" pitchFamily="34" charset="0"/>
                <a:cs typeface="Arial" panose="020B0604020202020204" pitchFamily="34" charset="0"/>
              </a:rPr>
              <a:t>Since traditional </a:t>
            </a:r>
            <a:r>
              <a:rPr lang="en-US" sz="1000" b="1" dirty="0">
                <a:latin typeface="Arial" panose="020B0604020202020204" pitchFamily="34" charset="0"/>
                <a:cs typeface="Arial" panose="020B0604020202020204" pitchFamily="34" charset="0"/>
              </a:rPr>
              <a:t>log</a:t>
            </a:r>
            <a:r>
              <a:rPr lang="en-US" sz="1000" dirty="0">
                <a:latin typeface="Arial" panose="020B0604020202020204" pitchFamily="34" charset="0"/>
                <a:cs typeface="Arial" panose="020B0604020202020204" pitchFamily="34" charset="0"/>
              </a:rPr>
              <a:t> protocols (e.g., syslog, RFC 5424) where mainly developed to be human readable, their processing by AI/ML techniques is complex</a:t>
            </a:r>
          </a:p>
        </p:txBody>
      </p:sp>
      <p:sp>
        <p:nvSpPr>
          <p:cNvPr id="16" name="TextBox 15"/>
          <p:cNvSpPr txBox="1"/>
          <p:nvPr/>
        </p:nvSpPr>
        <p:spPr>
          <a:xfrm>
            <a:off x="1521772" y="4947363"/>
            <a:ext cx="1399847" cy="169277"/>
          </a:xfrm>
          <a:prstGeom prst="rect">
            <a:avLst/>
          </a:prstGeom>
          <a:noFill/>
        </p:spPr>
        <p:txBody>
          <a:bodyPr wrap="square" rtlCol="0">
            <a:spAutoFit/>
          </a:bodyPr>
          <a:lstStyle/>
          <a:p>
            <a:r>
              <a:rPr lang="en-US" sz="500" dirty="0">
                <a:latin typeface="Arial" panose="020B0604020202020204" pitchFamily="34" charset="0"/>
                <a:cs typeface="Arial" panose="020B0604020202020204" pitchFamily="34" charset="0"/>
              </a:rPr>
              <a:t>[1] tools.ietf.org/html/rfc5424</a:t>
            </a:r>
          </a:p>
        </p:txBody>
      </p:sp>
      <p:sp>
        <p:nvSpPr>
          <p:cNvPr id="37" name="TextBox 36">
            <a:extLst>
              <a:ext uri="{FF2B5EF4-FFF2-40B4-BE49-F238E27FC236}">
                <a16:creationId xmlns:a16="http://schemas.microsoft.com/office/drawing/2014/main" id="{BB35F61D-30D2-FB4F-97F4-0E17A9C459D1}"/>
              </a:ext>
            </a:extLst>
          </p:cNvPr>
          <p:cNvSpPr txBox="1"/>
          <p:nvPr/>
        </p:nvSpPr>
        <p:spPr>
          <a:xfrm>
            <a:off x="7018413" y="3566204"/>
            <a:ext cx="41921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AI/ML</a:t>
            </a:r>
          </a:p>
        </p:txBody>
      </p:sp>
      <p:sp>
        <p:nvSpPr>
          <p:cNvPr id="19" name="Rectangle 18"/>
          <p:cNvSpPr/>
          <p:nvPr/>
        </p:nvSpPr>
        <p:spPr>
          <a:xfrm>
            <a:off x="4161822" y="2358354"/>
            <a:ext cx="2963426" cy="246221"/>
          </a:xfrm>
          <a:prstGeom prst="rect">
            <a:avLst/>
          </a:prstGeom>
        </p:spPr>
        <p:txBody>
          <a:bodyPr wrap="square">
            <a:spAutoFit/>
          </a:bodyPr>
          <a:lstStyle/>
          <a:p>
            <a:r>
              <a:rPr lang="en-US" sz="1000" dirty="0">
                <a:latin typeface="Arial" charset="0"/>
                <a:ea typeface="Arial" charset="0"/>
                <a:cs typeface="Arial" charset="0"/>
              </a:rPr>
              <a:t>Human Readable versus Machine Readable Data</a:t>
            </a:r>
            <a:endParaRPr lang="en-US" sz="1000" dirty="0"/>
          </a:p>
        </p:txBody>
      </p:sp>
      <p:sp>
        <p:nvSpPr>
          <p:cNvPr id="38" name="TextBox 37">
            <a:extLst>
              <a:ext uri="{FF2B5EF4-FFF2-40B4-BE49-F238E27FC236}">
                <a16:creationId xmlns:a16="http://schemas.microsoft.com/office/drawing/2014/main" id="{7475CC48-F937-104E-9745-8BA5924EDDE9}"/>
              </a:ext>
            </a:extLst>
          </p:cNvPr>
          <p:cNvSpPr txBox="1"/>
          <p:nvPr/>
        </p:nvSpPr>
        <p:spPr>
          <a:xfrm>
            <a:off x="509666" y="3378022"/>
            <a:ext cx="1062013" cy="461665"/>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Difficult to identify </a:t>
            </a:r>
            <a:r>
              <a:rPr lang="en-US" sz="800" u="sng" dirty="0">
                <a:latin typeface="Arial" panose="020B0604020202020204" pitchFamily="34" charset="0"/>
                <a:cs typeface="Arial" panose="020B0604020202020204" pitchFamily="34" charset="0"/>
              </a:rPr>
              <a:t>properties</a:t>
            </a:r>
            <a:r>
              <a:rPr lang="en-US" sz="800" dirty="0">
                <a:latin typeface="Arial" panose="020B0604020202020204" pitchFamily="34" charset="0"/>
                <a:cs typeface="Arial" panose="020B0604020202020204" pitchFamily="34" charset="0"/>
              </a:rPr>
              <a:t> and </a:t>
            </a:r>
            <a:r>
              <a:rPr lang="en-US" sz="800" b="1" dirty="0">
                <a:latin typeface="Arial" panose="020B0604020202020204" pitchFamily="34" charset="0"/>
                <a:cs typeface="Arial" panose="020B0604020202020204" pitchFamily="34" charset="0"/>
              </a:rPr>
              <a:t>values</a:t>
            </a:r>
          </a:p>
        </p:txBody>
      </p:sp>
      <p:cxnSp>
        <p:nvCxnSpPr>
          <p:cNvPr id="39" name="Straight Connector 38">
            <a:extLst>
              <a:ext uri="{FF2B5EF4-FFF2-40B4-BE49-F238E27FC236}">
                <a16:creationId xmlns:a16="http://schemas.microsoft.com/office/drawing/2014/main" id="{24C8CF2E-050D-A045-B130-73B1BF1A0FAD}"/>
              </a:ext>
            </a:extLst>
          </p:cNvPr>
          <p:cNvCxnSpPr>
            <a:cxnSpLocks/>
          </p:cNvCxnSpPr>
          <p:nvPr/>
        </p:nvCxnSpPr>
        <p:spPr>
          <a:xfrm>
            <a:off x="1445066" y="3687058"/>
            <a:ext cx="287748" cy="204621"/>
          </a:xfrm>
          <a:prstGeom prst="line">
            <a:avLst/>
          </a:prstGeom>
          <a:ln>
            <a:prstDash val="sysDot"/>
          </a:ln>
        </p:spPr>
        <p:style>
          <a:lnRef idx="1">
            <a:schemeClr val="dk1"/>
          </a:lnRef>
          <a:fillRef idx="0">
            <a:schemeClr val="dk1"/>
          </a:fillRef>
          <a:effectRef idx="0">
            <a:schemeClr val="dk1"/>
          </a:effectRef>
          <a:fontRef idx="minor">
            <a:schemeClr val="tx1"/>
          </a:fontRef>
        </p:style>
      </p:cxnSp>
      <p:pic>
        <p:nvPicPr>
          <p:cNvPr id="11" name="Picture 4" descr="Digital Brain Icons - Download Free Vector Icons | Noun Projec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57876" y="3230362"/>
            <a:ext cx="340291" cy="34029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FC331F06-AAE8-024E-AD00-DCAF3E4E156B}"/>
              </a:ext>
            </a:extLst>
          </p:cNvPr>
          <p:cNvPicPr>
            <a:picLocks noChangeAspect="1"/>
          </p:cNvPicPr>
          <p:nvPr/>
        </p:nvPicPr>
        <p:blipFill>
          <a:blip r:embed="rId8"/>
          <a:stretch>
            <a:fillRect/>
          </a:stretch>
        </p:blipFill>
        <p:spPr>
          <a:xfrm>
            <a:off x="1373551" y="3725305"/>
            <a:ext cx="252658" cy="248839"/>
          </a:xfrm>
          <a:prstGeom prst="rect">
            <a:avLst/>
          </a:prstGeom>
        </p:spPr>
      </p:pic>
    </p:spTree>
    <p:extLst>
      <p:ext uri="{BB962C8B-B14F-4D97-AF65-F5344CB8AC3E}">
        <p14:creationId xmlns:p14="http://schemas.microsoft.com/office/powerpoint/2010/main" val="37247461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22FB45D-C80F-C64B-93B6-861895F24C02}"/>
              </a:ext>
            </a:extLst>
          </p:cNvPr>
          <p:cNvSpPr/>
          <p:nvPr/>
        </p:nvSpPr>
        <p:spPr>
          <a:xfrm>
            <a:off x="4554582" y="753292"/>
            <a:ext cx="3701143" cy="3814353"/>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p:txBody>
          <a:bodyPr/>
          <a:lstStyle/>
          <a:p>
            <a:r>
              <a:rPr lang="en-US" sz="1400" dirty="0">
                <a:latin typeface="Arial" charset="0"/>
                <a:ea typeface="Arial" charset="0"/>
                <a:cs typeface="Arial" charset="0"/>
              </a:rPr>
              <a:t>Log Analysis</a:t>
            </a:r>
            <a:br>
              <a:rPr lang="en-US" sz="1400" dirty="0">
                <a:latin typeface="Arial" charset="0"/>
                <a:ea typeface="Arial" charset="0"/>
                <a:cs typeface="Arial" charset="0"/>
              </a:rPr>
            </a:br>
            <a:r>
              <a:rPr lang="en-US" sz="1400" b="0" dirty="0">
                <a:latin typeface="Arial" charset="0"/>
                <a:ea typeface="Arial" charset="0"/>
                <a:cs typeface="Arial" charset="0"/>
              </a:rPr>
              <a:t>Applications</a:t>
            </a:r>
            <a:endParaRPr lang="en-US" sz="1400" b="0" dirty="0"/>
          </a:p>
        </p:txBody>
      </p:sp>
      <p:sp>
        <p:nvSpPr>
          <p:cNvPr id="31" name="Rectangle 30">
            <a:extLst>
              <a:ext uri="{FF2B5EF4-FFF2-40B4-BE49-F238E27FC236}">
                <a16:creationId xmlns:a16="http://schemas.microsoft.com/office/drawing/2014/main" id="{E6F34160-D602-AB45-9EF8-4AEA67877D4E}"/>
              </a:ext>
            </a:extLst>
          </p:cNvPr>
          <p:cNvSpPr/>
          <p:nvPr/>
        </p:nvSpPr>
        <p:spPr>
          <a:xfrm>
            <a:off x="350419" y="753292"/>
            <a:ext cx="3869312" cy="3785652"/>
          </a:xfrm>
          <a:prstGeom prst="rect">
            <a:avLst/>
          </a:prstGeom>
        </p:spPr>
        <p:txBody>
          <a:bodyPr wrap="square">
            <a:spAutoFit/>
          </a:bodyPr>
          <a:lstStyle/>
          <a:p>
            <a:r>
              <a:rPr lang="en-US" sz="1000" b="1" dirty="0">
                <a:latin typeface="Arial" charset="0"/>
                <a:ea typeface="Arial" charset="0"/>
                <a:cs typeface="Arial" charset="0"/>
              </a:rPr>
              <a:t>Usage analysis [1]</a:t>
            </a:r>
          </a:p>
          <a:p>
            <a:pPr marL="133350" indent="-133350">
              <a:buFont typeface="Wingdings" charset="2"/>
              <a:buChar char="§"/>
            </a:pPr>
            <a:r>
              <a:rPr lang="en-US" sz="1000" dirty="0">
                <a:latin typeface="Arial" charset="0"/>
                <a:ea typeface="Arial" charset="0"/>
                <a:cs typeface="Arial" charset="0"/>
              </a:rPr>
              <a:t>User </a:t>
            </a:r>
            <a:r>
              <a:rPr lang="en-US" sz="1000" dirty="0" err="1">
                <a:latin typeface="Arial" charset="0"/>
                <a:ea typeface="Arial" charset="0"/>
                <a:cs typeface="Arial" charset="0"/>
              </a:rPr>
              <a:t>behaviour</a:t>
            </a:r>
            <a:r>
              <a:rPr lang="en-US" sz="1000" dirty="0">
                <a:latin typeface="Arial" charset="0"/>
                <a:ea typeface="Arial" charset="0"/>
                <a:cs typeface="Arial" charset="0"/>
              </a:rPr>
              <a:t> analysis (e.g., Twitter [1]), log-based metrics counting (e.g., Google Cloud [32]), and workload modeling (e.g., Microsoft [33])</a:t>
            </a:r>
          </a:p>
          <a:p>
            <a:pPr marL="133350" indent="-133350">
              <a:buFont typeface="Wingdings" charset="2"/>
              <a:buChar char="§"/>
            </a:pPr>
            <a:r>
              <a:rPr lang="en-US" sz="1000" dirty="0">
                <a:solidFill>
                  <a:schemeClr val="tx2"/>
                </a:solidFill>
                <a:latin typeface="Arial" charset="0"/>
                <a:cs typeface="Arial" charset="0"/>
              </a:rPr>
              <a:t>Requires log parsing</a:t>
            </a:r>
            <a:endParaRPr lang="en-US" sz="1000" b="1" dirty="0">
              <a:solidFill>
                <a:schemeClr val="tx2"/>
              </a:solidFill>
              <a:latin typeface="Arial" charset="0"/>
              <a:ea typeface="Arial" charset="0"/>
              <a:cs typeface="Arial" charset="0"/>
            </a:endParaRPr>
          </a:p>
          <a:p>
            <a:endParaRPr lang="en-US" sz="1000" b="1" dirty="0">
              <a:latin typeface="Arial" charset="0"/>
              <a:ea typeface="Arial" charset="0"/>
              <a:cs typeface="Arial" charset="0"/>
            </a:endParaRPr>
          </a:p>
          <a:p>
            <a:r>
              <a:rPr lang="en-US" sz="1000" b="1" dirty="0">
                <a:latin typeface="Arial" charset="0"/>
                <a:cs typeface="Arial" charset="0"/>
              </a:rPr>
              <a:t>Performance modeling</a:t>
            </a:r>
          </a:p>
          <a:p>
            <a:pPr marL="133350" indent="-133350">
              <a:buFont typeface="Wingdings" charset="2"/>
              <a:buChar char="§"/>
            </a:pPr>
            <a:r>
              <a:rPr lang="en-US" sz="1000" dirty="0">
                <a:latin typeface="Arial" charset="0"/>
                <a:cs typeface="Arial" charset="0"/>
              </a:rPr>
              <a:t>Facebook [3] uses logs for performance improvements</a:t>
            </a:r>
          </a:p>
          <a:p>
            <a:pPr marL="133350" indent="-133350">
              <a:buFont typeface="Wingdings" charset="2"/>
              <a:buChar char="§"/>
            </a:pPr>
            <a:r>
              <a:rPr lang="en-US" sz="1000" dirty="0">
                <a:solidFill>
                  <a:schemeClr val="tx2"/>
                </a:solidFill>
                <a:latin typeface="Arial" charset="0"/>
                <a:cs typeface="Arial" charset="0"/>
              </a:rPr>
              <a:t>Requires log parsing</a:t>
            </a:r>
            <a:endParaRPr lang="en-US" sz="1000" b="1" dirty="0">
              <a:solidFill>
                <a:schemeClr val="tx2"/>
              </a:solidFill>
              <a:latin typeface="Arial" charset="0"/>
              <a:ea typeface="Arial" charset="0"/>
              <a:cs typeface="Arial" charset="0"/>
            </a:endParaRPr>
          </a:p>
          <a:p>
            <a:endParaRPr lang="en-US" sz="1000" b="1" dirty="0">
              <a:latin typeface="Arial" charset="0"/>
              <a:ea typeface="Arial" charset="0"/>
              <a:cs typeface="Arial" charset="0"/>
            </a:endParaRPr>
          </a:p>
          <a:p>
            <a:r>
              <a:rPr lang="en-US" sz="1000" b="1" dirty="0">
                <a:latin typeface="Arial" charset="0"/>
                <a:ea typeface="Arial" charset="0"/>
                <a:cs typeface="Arial" charset="0"/>
              </a:rPr>
              <a:t>Anomaly detection</a:t>
            </a:r>
            <a:endParaRPr lang="en-US" sz="1000" dirty="0">
              <a:latin typeface="Arial" charset="0"/>
              <a:ea typeface="Arial" charset="0"/>
              <a:cs typeface="Arial" charset="0"/>
            </a:endParaRPr>
          </a:p>
          <a:p>
            <a:pPr marL="133350" indent="-133350">
              <a:buFont typeface="Wingdings" charset="2"/>
              <a:buChar char="§"/>
            </a:pPr>
            <a:r>
              <a:rPr lang="en-US" sz="1000" dirty="0">
                <a:latin typeface="Arial" charset="0"/>
                <a:ea typeface="Arial" charset="0"/>
                <a:cs typeface="Arial" charset="0"/>
              </a:rPr>
              <a:t>PCA [18], invariant mining [34], and deep learning [10]</a:t>
            </a:r>
          </a:p>
          <a:p>
            <a:pPr marL="133350" indent="-133350">
              <a:buFont typeface="Wingdings" charset="2"/>
              <a:buChar char="§"/>
            </a:pPr>
            <a:r>
              <a:rPr lang="en-US" sz="1000" dirty="0">
                <a:solidFill>
                  <a:schemeClr val="tx2"/>
                </a:solidFill>
                <a:latin typeface="Arial" charset="0"/>
                <a:cs typeface="Arial" charset="0"/>
              </a:rPr>
              <a:t>Requires log parsing</a:t>
            </a:r>
            <a:endParaRPr lang="en-US" sz="1000" b="1" dirty="0">
              <a:solidFill>
                <a:schemeClr val="tx2"/>
              </a:solidFill>
              <a:latin typeface="Arial" charset="0"/>
              <a:ea typeface="Arial" charset="0"/>
              <a:cs typeface="Arial" charset="0"/>
            </a:endParaRPr>
          </a:p>
          <a:p>
            <a:endParaRPr lang="en-US" sz="1000" b="1" dirty="0">
              <a:latin typeface="Arial" charset="0"/>
              <a:ea typeface="Arial" charset="0"/>
              <a:cs typeface="Arial" charset="0"/>
            </a:endParaRPr>
          </a:p>
          <a:p>
            <a:r>
              <a:rPr lang="en-US" sz="1000" b="1" dirty="0">
                <a:latin typeface="Arial" charset="0"/>
                <a:ea typeface="Arial" charset="0"/>
                <a:cs typeface="Arial" charset="0"/>
              </a:rPr>
              <a:t>Duplicate issue identification</a:t>
            </a:r>
            <a:endParaRPr lang="en-US" sz="1000" dirty="0">
              <a:latin typeface="Arial" charset="0"/>
              <a:ea typeface="Arial" charset="0"/>
              <a:cs typeface="Arial" charset="0"/>
            </a:endParaRPr>
          </a:p>
          <a:p>
            <a:pPr marL="133350" indent="-133350">
              <a:buFont typeface="Wingdings" charset="2"/>
              <a:buChar char="§"/>
            </a:pPr>
            <a:r>
              <a:rPr lang="en-US" sz="1000" dirty="0">
                <a:latin typeface="Arial" charset="0"/>
                <a:cs typeface="Arial" charset="0"/>
              </a:rPr>
              <a:t>System issues (e.g., disk/network errors) often recur or can be reported by different users, leading to many duplicate issues</a:t>
            </a:r>
          </a:p>
          <a:p>
            <a:pPr marL="133350" indent="-133350">
              <a:buFont typeface="Wingdings" charset="2"/>
              <a:buChar char="§"/>
            </a:pPr>
            <a:r>
              <a:rPr lang="en-US" sz="1000" dirty="0">
                <a:latin typeface="Arial" charset="0"/>
                <a:cs typeface="Arial" charset="0"/>
              </a:rPr>
              <a:t>Microsoft has reported some studies [11], [35], [36] on this task</a:t>
            </a:r>
          </a:p>
          <a:p>
            <a:pPr marL="133350" indent="-133350">
              <a:buFont typeface="Wingdings" charset="2"/>
              <a:buChar char="§"/>
            </a:pPr>
            <a:r>
              <a:rPr lang="en-US" sz="1000" dirty="0">
                <a:solidFill>
                  <a:schemeClr val="tx2"/>
                </a:solidFill>
                <a:latin typeface="Arial" charset="0"/>
                <a:cs typeface="Arial" charset="0"/>
              </a:rPr>
              <a:t>Requires log parsing</a:t>
            </a:r>
            <a:endParaRPr lang="en-US" sz="1000" b="1" dirty="0">
              <a:solidFill>
                <a:schemeClr val="tx2"/>
              </a:solidFill>
              <a:latin typeface="Arial" charset="0"/>
              <a:ea typeface="Arial" charset="0"/>
              <a:cs typeface="Arial" charset="0"/>
            </a:endParaRPr>
          </a:p>
          <a:p>
            <a:endParaRPr lang="en-US" sz="1000" i="1" dirty="0"/>
          </a:p>
          <a:p>
            <a:r>
              <a:rPr lang="en-US" sz="1000" b="1" dirty="0">
                <a:latin typeface="Arial" charset="0"/>
                <a:cs typeface="Arial" charset="0"/>
              </a:rPr>
              <a:t>Failure diagnosis</a:t>
            </a:r>
          </a:p>
          <a:p>
            <a:pPr marL="133350" indent="-133350">
              <a:buFont typeface="Wingdings" charset="2"/>
              <a:buChar char="§"/>
            </a:pPr>
            <a:r>
              <a:rPr lang="en-US" sz="1000" dirty="0">
                <a:latin typeface="Arial" charset="0"/>
                <a:cs typeface="Arial" charset="0"/>
              </a:rPr>
              <a:t>Recent progress [4], [37] has been made to automate root cause analysis based on machine learning techniques</a:t>
            </a:r>
          </a:p>
          <a:p>
            <a:pPr marL="133350" indent="-133350">
              <a:buFont typeface="Wingdings" charset="2"/>
              <a:buChar char="§"/>
            </a:pPr>
            <a:r>
              <a:rPr lang="en-US" sz="1000" dirty="0">
                <a:solidFill>
                  <a:schemeClr val="tx2"/>
                </a:solidFill>
                <a:latin typeface="Arial" charset="0"/>
                <a:cs typeface="Arial" charset="0"/>
              </a:rPr>
              <a:t>Requires log parsing</a:t>
            </a:r>
            <a:endParaRPr lang="en-US" sz="1000" b="1" dirty="0">
              <a:solidFill>
                <a:schemeClr val="tx2"/>
              </a:solidFill>
              <a:latin typeface="Arial" charset="0"/>
              <a:ea typeface="Arial" charset="0"/>
              <a:cs typeface="Arial" charset="0"/>
            </a:endParaRPr>
          </a:p>
        </p:txBody>
      </p:sp>
      <p:sp>
        <p:nvSpPr>
          <p:cNvPr id="19" name="Rectangle 18">
            <a:extLst>
              <a:ext uri="{FF2B5EF4-FFF2-40B4-BE49-F238E27FC236}">
                <a16:creationId xmlns:a16="http://schemas.microsoft.com/office/drawing/2014/main" id="{0EACA875-1AE4-8F45-9C62-C93AEB723C71}"/>
              </a:ext>
            </a:extLst>
          </p:cNvPr>
          <p:cNvSpPr/>
          <p:nvPr/>
        </p:nvSpPr>
        <p:spPr>
          <a:xfrm>
            <a:off x="1560039" y="4897279"/>
            <a:ext cx="2371060" cy="246221"/>
          </a:xfrm>
          <a:prstGeom prst="rect">
            <a:avLst/>
          </a:prstGeom>
        </p:spPr>
        <p:txBody>
          <a:bodyPr wrap="square">
            <a:spAutoFit/>
          </a:bodyPr>
          <a:lstStyle/>
          <a:p>
            <a:r>
              <a:rPr lang="en-US" sz="500" dirty="0">
                <a:latin typeface="Arial" panose="020B0604020202020204" pitchFamily="34" charset="0"/>
                <a:cs typeface="Arial" panose="020B0604020202020204" pitchFamily="34" charset="0"/>
              </a:rPr>
              <a:t>[1] Tools and Benchmarks for Automated Log Parsing, </a:t>
            </a:r>
            <a:r>
              <a:rPr lang="en-US" sz="500" dirty="0" err="1">
                <a:latin typeface="Arial" panose="020B0604020202020204" pitchFamily="34" charset="0"/>
                <a:cs typeface="Arial" panose="020B0604020202020204" pitchFamily="34" charset="0"/>
              </a:rPr>
              <a:t>Jieming</a:t>
            </a:r>
            <a:r>
              <a:rPr lang="en-US" sz="500" dirty="0">
                <a:latin typeface="Arial" panose="020B0604020202020204" pitchFamily="34" charset="0"/>
                <a:cs typeface="Arial" panose="020B0604020202020204" pitchFamily="34" charset="0"/>
              </a:rPr>
              <a:t> Zhu, et al.</a:t>
            </a:r>
          </a:p>
          <a:p>
            <a:r>
              <a:rPr lang="en-US" sz="500" dirty="0">
                <a:latin typeface="Arial" panose="020B0604020202020204" pitchFamily="34" charset="0"/>
                <a:cs typeface="Arial" panose="020B0604020202020204" pitchFamily="34" charset="0"/>
              </a:rPr>
              <a:t>[2] https://</a:t>
            </a:r>
            <a:r>
              <a:rPr lang="en-US" sz="500" dirty="0" err="1">
                <a:latin typeface="Arial" panose="020B0604020202020204" pitchFamily="34" charset="0"/>
                <a:cs typeface="Arial" panose="020B0604020202020204" pitchFamily="34" charset="0"/>
              </a:rPr>
              <a:t>logz.io</a:t>
            </a:r>
            <a:r>
              <a:rPr lang="en-US" sz="500" dirty="0">
                <a:latin typeface="Arial" panose="020B0604020202020204" pitchFamily="34" charset="0"/>
                <a:cs typeface="Arial" panose="020B0604020202020204" pitchFamily="34" charset="0"/>
              </a:rPr>
              <a:t>/blog/</a:t>
            </a:r>
            <a:r>
              <a:rPr lang="en-US" sz="500" dirty="0" err="1">
                <a:latin typeface="Arial" panose="020B0604020202020204" pitchFamily="34" charset="0"/>
                <a:cs typeface="Arial" panose="020B0604020202020204" pitchFamily="34" charset="0"/>
              </a:rPr>
              <a:t>logstash</a:t>
            </a:r>
            <a:r>
              <a:rPr lang="en-US" sz="500" dirty="0">
                <a:latin typeface="Arial" panose="020B0604020202020204" pitchFamily="34" charset="0"/>
                <a:cs typeface="Arial" panose="020B0604020202020204" pitchFamily="34" charset="0"/>
              </a:rPr>
              <a:t>-grok </a:t>
            </a:r>
          </a:p>
        </p:txBody>
      </p:sp>
      <p:pic>
        <p:nvPicPr>
          <p:cNvPr id="20" name="Picture 19">
            <a:extLst>
              <a:ext uri="{FF2B5EF4-FFF2-40B4-BE49-F238E27FC236}">
                <a16:creationId xmlns:a16="http://schemas.microsoft.com/office/drawing/2014/main" id="{C192D654-F87D-224F-A16C-1EFC55198DD0}"/>
              </a:ext>
            </a:extLst>
          </p:cNvPr>
          <p:cNvPicPr>
            <a:picLocks noChangeAspect="1"/>
          </p:cNvPicPr>
          <p:nvPr/>
        </p:nvPicPr>
        <p:blipFill>
          <a:blip r:embed="rId3"/>
          <a:stretch>
            <a:fillRect/>
          </a:stretch>
        </p:blipFill>
        <p:spPr>
          <a:xfrm>
            <a:off x="4681767" y="2033349"/>
            <a:ext cx="3426600" cy="2330658"/>
          </a:xfrm>
          <a:prstGeom prst="rect">
            <a:avLst/>
          </a:prstGeom>
        </p:spPr>
      </p:pic>
      <p:sp>
        <p:nvSpPr>
          <p:cNvPr id="21" name="Rectangle 20">
            <a:extLst>
              <a:ext uri="{FF2B5EF4-FFF2-40B4-BE49-F238E27FC236}">
                <a16:creationId xmlns:a16="http://schemas.microsoft.com/office/drawing/2014/main" id="{07D3142A-F196-844B-8976-8BDFBF48A184}"/>
              </a:ext>
            </a:extLst>
          </p:cNvPr>
          <p:cNvSpPr/>
          <p:nvPr/>
        </p:nvSpPr>
        <p:spPr>
          <a:xfrm>
            <a:off x="4568203" y="798879"/>
            <a:ext cx="3698663" cy="1200329"/>
          </a:xfrm>
          <a:prstGeom prst="rect">
            <a:avLst/>
          </a:prstGeom>
        </p:spPr>
        <p:txBody>
          <a:bodyPr wrap="square">
            <a:spAutoFit/>
          </a:bodyPr>
          <a:lstStyle/>
          <a:p>
            <a:r>
              <a:rPr lang="en-US" sz="800" b="1" dirty="0">
                <a:latin typeface="Arial" charset="0"/>
                <a:ea typeface="Arial" charset="0"/>
                <a:cs typeface="Arial" charset="0"/>
              </a:rPr>
              <a:t>Challenge</a:t>
            </a:r>
          </a:p>
          <a:p>
            <a:pPr marL="133350" indent="-133350">
              <a:buFont typeface="Wingdings" charset="2"/>
              <a:buChar char="§"/>
            </a:pPr>
            <a:r>
              <a:rPr lang="en-US" sz="800" dirty="0">
                <a:latin typeface="Arial" charset="0"/>
                <a:ea typeface="Arial" charset="0"/>
                <a:cs typeface="Arial" charset="0"/>
              </a:rPr>
              <a:t>Transform unstructured logs into structured logs</a:t>
            </a:r>
          </a:p>
          <a:p>
            <a:pPr marL="133350" indent="-133350">
              <a:buFont typeface="Wingdings" charset="2"/>
              <a:buChar char="§"/>
            </a:pPr>
            <a:endParaRPr lang="en-US" sz="800" dirty="0">
              <a:latin typeface="Arial" charset="0"/>
              <a:ea typeface="Arial" charset="0"/>
              <a:cs typeface="Arial" charset="0"/>
            </a:endParaRPr>
          </a:p>
          <a:p>
            <a:r>
              <a:rPr lang="en-US" sz="800" b="1" dirty="0">
                <a:latin typeface="Arial" charset="0"/>
                <a:ea typeface="Arial" charset="0"/>
                <a:cs typeface="Arial" charset="0"/>
              </a:rPr>
              <a:t>Existing Approaches</a:t>
            </a:r>
          </a:p>
          <a:p>
            <a:pPr marL="133350" indent="-133350">
              <a:buFont typeface="Wingdings" charset="2"/>
              <a:buChar char="§"/>
            </a:pPr>
            <a:r>
              <a:rPr lang="en-US" sz="800" dirty="0">
                <a:latin typeface="Arial" charset="0"/>
                <a:ea typeface="Arial" charset="0"/>
                <a:cs typeface="Arial" charset="0"/>
              </a:rPr>
              <a:t>Handcrafted regular expressions or grok patterns [2] to extract event templates and key parameters: </a:t>
            </a:r>
            <a:r>
              <a:rPr lang="en-US" sz="800" i="1" dirty="0">
                <a:solidFill>
                  <a:schemeClr val="tx2"/>
                </a:solidFill>
                <a:latin typeface="Arial" charset="0"/>
                <a:ea typeface="Arial" charset="0"/>
                <a:cs typeface="Arial" charset="0"/>
              </a:rPr>
              <a:t>time-consuming </a:t>
            </a:r>
            <a:r>
              <a:rPr lang="en-US" sz="800" dirty="0">
                <a:latin typeface="Arial" charset="0"/>
                <a:cs typeface="Arial" charset="0"/>
              </a:rPr>
              <a:t>and</a:t>
            </a:r>
            <a:r>
              <a:rPr lang="en-US" sz="800" i="1" dirty="0">
                <a:solidFill>
                  <a:schemeClr val="tx2"/>
                </a:solidFill>
                <a:latin typeface="Arial" charset="0"/>
                <a:ea typeface="Arial" charset="0"/>
                <a:cs typeface="Arial" charset="0"/>
              </a:rPr>
              <a:t> error-prone </a:t>
            </a:r>
          </a:p>
          <a:p>
            <a:pPr marL="133350" indent="-133350">
              <a:buFont typeface="Wingdings" charset="2"/>
              <a:buChar char="§"/>
            </a:pPr>
            <a:r>
              <a:rPr lang="en-US" sz="800" dirty="0">
                <a:latin typeface="Arial" charset="0"/>
                <a:ea typeface="Arial" charset="0"/>
                <a:cs typeface="Arial" charset="0"/>
              </a:rPr>
              <a:t>Automated log parsing using data-driven such as SLCT, </a:t>
            </a:r>
            <a:r>
              <a:rPr lang="en-US" sz="800" dirty="0" err="1">
                <a:latin typeface="Arial" charset="0"/>
                <a:ea typeface="Arial" charset="0"/>
                <a:cs typeface="Arial" charset="0"/>
              </a:rPr>
              <a:t>LogCluster</a:t>
            </a:r>
            <a:r>
              <a:rPr lang="en-US" sz="800" dirty="0">
                <a:latin typeface="Arial" charset="0"/>
                <a:ea typeface="Arial" charset="0"/>
                <a:cs typeface="Arial" charset="0"/>
              </a:rPr>
              <a:t>, </a:t>
            </a:r>
            <a:r>
              <a:rPr lang="en-US" sz="800" dirty="0" err="1">
                <a:latin typeface="Arial" charset="0"/>
                <a:ea typeface="Arial" charset="0"/>
                <a:cs typeface="Arial" charset="0"/>
              </a:rPr>
              <a:t>IPLoM</a:t>
            </a:r>
            <a:r>
              <a:rPr lang="en-US" sz="800" dirty="0">
                <a:latin typeface="Arial" charset="0"/>
                <a:ea typeface="Arial" charset="0"/>
                <a:cs typeface="Arial" charset="0"/>
              </a:rPr>
              <a:t>, LKE Spell, Drain: </a:t>
            </a:r>
            <a:r>
              <a:rPr lang="en-US" sz="800" i="1" dirty="0">
                <a:solidFill>
                  <a:schemeClr val="tx2"/>
                </a:solidFill>
                <a:latin typeface="Arial" charset="0"/>
                <a:ea typeface="Arial" charset="0"/>
                <a:cs typeface="Arial" charset="0"/>
              </a:rPr>
              <a:t>approximated </a:t>
            </a:r>
            <a:r>
              <a:rPr lang="en-US" sz="800" dirty="0">
                <a:latin typeface="Arial" charset="0"/>
                <a:cs typeface="Arial" charset="0"/>
              </a:rPr>
              <a:t>and</a:t>
            </a:r>
            <a:r>
              <a:rPr lang="en-US" sz="800" i="1" dirty="0">
                <a:solidFill>
                  <a:schemeClr val="tx2"/>
                </a:solidFill>
                <a:latin typeface="Arial" charset="0"/>
                <a:ea typeface="Arial" charset="0"/>
                <a:cs typeface="Arial" charset="0"/>
              </a:rPr>
              <a:t> computationally expensive </a:t>
            </a:r>
            <a:endParaRPr lang="en-US" sz="800" dirty="0">
              <a:latin typeface="Arial" charset="0"/>
              <a:ea typeface="Arial" charset="0"/>
              <a:cs typeface="Arial" charset="0"/>
            </a:endParaRPr>
          </a:p>
          <a:p>
            <a:pPr marL="133350" indent="-133350">
              <a:buFont typeface="Wingdings" charset="2"/>
              <a:buChar char="§"/>
            </a:pPr>
            <a:endParaRPr lang="en-US" sz="800" dirty="0">
              <a:latin typeface="Arial" charset="0"/>
              <a:ea typeface="Arial" charset="0"/>
              <a:cs typeface="Arial" charset="0"/>
            </a:endParaRPr>
          </a:p>
        </p:txBody>
      </p:sp>
    </p:spTree>
    <p:extLst>
      <p:ext uri="{BB962C8B-B14F-4D97-AF65-F5344CB8AC3E}">
        <p14:creationId xmlns:p14="http://schemas.microsoft.com/office/powerpoint/2010/main" val="27929497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874E93-2506-5640-AA69-1A8334630F90}"/>
              </a:ext>
            </a:extLst>
          </p:cNvPr>
          <p:cNvSpPr/>
          <p:nvPr/>
        </p:nvSpPr>
        <p:spPr>
          <a:xfrm>
            <a:off x="4659085" y="3506290"/>
            <a:ext cx="4075611" cy="953344"/>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776F34-3729-A64C-B35F-97CCBD98674A}"/>
              </a:ext>
            </a:extLst>
          </p:cNvPr>
          <p:cNvSpPr/>
          <p:nvPr/>
        </p:nvSpPr>
        <p:spPr>
          <a:xfrm>
            <a:off x="4659085" y="1283429"/>
            <a:ext cx="4075611" cy="265611"/>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F95558D-E617-9342-AB54-94B85C9334E6}"/>
              </a:ext>
            </a:extLst>
          </p:cNvPr>
          <p:cNvSpPr/>
          <p:nvPr/>
        </p:nvSpPr>
        <p:spPr>
          <a:xfrm>
            <a:off x="4659085" y="2769328"/>
            <a:ext cx="4075611" cy="256901"/>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p:txBody>
          <a:bodyPr/>
          <a:lstStyle/>
          <a:p>
            <a:r>
              <a:rPr lang="en-US" sz="1400" dirty="0">
                <a:latin typeface="Arial" charset="0"/>
                <a:ea typeface="Arial" charset="0"/>
                <a:cs typeface="Arial" charset="0"/>
              </a:rPr>
              <a:t>Structured Logging</a:t>
            </a:r>
            <a:br>
              <a:rPr lang="en-US" sz="1400" dirty="0">
                <a:latin typeface="Arial" charset="0"/>
                <a:ea typeface="Arial" charset="0"/>
                <a:cs typeface="Arial" charset="0"/>
              </a:rPr>
            </a:br>
            <a:r>
              <a:rPr lang="en-US" sz="1400" b="0" dirty="0">
                <a:latin typeface="Arial" charset="0"/>
                <a:ea typeface="Arial" charset="0"/>
                <a:cs typeface="Arial" charset="0"/>
              </a:rPr>
              <a:t>Overview</a:t>
            </a:r>
            <a:endParaRPr lang="en-US" sz="1400" b="0" dirty="0"/>
          </a:p>
        </p:txBody>
      </p:sp>
      <p:sp>
        <p:nvSpPr>
          <p:cNvPr id="31" name="Rectangle 30">
            <a:extLst>
              <a:ext uri="{FF2B5EF4-FFF2-40B4-BE49-F238E27FC236}">
                <a16:creationId xmlns:a16="http://schemas.microsoft.com/office/drawing/2014/main" id="{E6F34160-D602-AB45-9EF8-4AEA67877D4E}"/>
              </a:ext>
            </a:extLst>
          </p:cNvPr>
          <p:cNvSpPr/>
          <p:nvPr/>
        </p:nvSpPr>
        <p:spPr>
          <a:xfrm>
            <a:off x="398116" y="1350716"/>
            <a:ext cx="4005439" cy="3477875"/>
          </a:xfrm>
          <a:prstGeom prst="rect">
            <a:avLst/>
          </a:prstGeom>
        </p:spPr>
        <p:txBody>
          <a:bodyPr wrap="square">
            <a:spAutoFit/>
          </a:bodyPr>
          <a:lstStyle/>
          <a:p>
            <a:r>
              <a:rPr lang="en-US" sz="1000" b="1" dirty="0">
                <a:latin typeface="Arial" charset="0"/>
                <a:ea typeface="Arial" charset="0"/>
                <a:cs typeface="Arial" charset="0"/>
              </a:rPr>
              <a:t>Limitations of Unstructured Logging</a:t>
            </a:r>
          </a:p>
          <a:p>
            <a:pPr marL="133350" indent="-133350">
              <a:buFont typeface="Wingdings" charset="2"/>
              <a:buChar char="§"/>
            </a:pPr>
            <a:r>
              <a:rPr lang="en-US" sz="1000" dirty="0">
                <a:latin typeface="Arial" charset="0"/>
                <a:ea typeface="Arial" charset="0"/>
                <a:cs typeface="Arial" charset="0"/>
              </a:rPr>
              <a:t>Complex parsing to extract properties and variables</a:t>
            </a:r>
          </a:p>
          <a:p>
            <a:pPr marL="133350" indent="-133350">
              <a:buFont typeface="Wingdings" charset="2"/>
              <a:buChar char="§"/>
            </a:pPr>
            <a:r>
              <a:rPr lang="en-US" sz="1000" dirty="0">
                <a:latin typeface="Arial" charset="0"/>
                <a:ea typeface="Arial" charset="0"/>
                <a:cs typeface="Arial" charset="0"/>
              </a:rPr>
              <a:t>Requires template mining (e.g., using Drain algorithm)</a:t>
            </a:r>
          </a:p>
          <a:p>
            <a:endParaRPr lang="en-US" sz="1000" b="1" dirty="0">
              <a:latin typeface="Arial" charset="0"/>
              <a:ea typeface="Arial" charset="0"/>
              <a:cs typeface="Arial" charset="0"/>
            </a:endParaRPr>
          </a:p>
          <a:p>
            <a:endParaRPr lang="en-US" sz="1000" b="1" dirty="0">
              <a:latin typeface="Arial" charset="0"/>
              <a:ea typeface="Arial" charset="0"/>
              <a:cs typeface="Arial" charset="0"/>
            </a:endParaRPr>
          </a:p>
          <a:p>
            <a:endParaRPr lang="en-US" sz="1000" b="1" dirty="0">
              <a:latin typeface="Arial" charset="0"/>
              <a:ea typeface="Arial" charset="0"/>
              <a:cs typeface="Arial" charset="0"/>
            </a:endParaRPr>
          </a:p>
          <a:p>
            <a:r>
              <a:rPr lang="en-US" sz="1000" b="1" dirty="0">
                <a:latin typeface="Arial" charset="0"/>
                <a:ea typeface="Arial" charset="0"/>
                <a:cs typeface="Arial" charset="0"/>
              </a:rPr>
              <a:t>Structured Logging</a:t>
            </a:r>
          </a:p>
          <a:p>
            <a:pPr marL="133350" indent="-133350">
              <a:buFont typeface="Wingdings" charset="2"/>
              <a:buChar char="§"/>
            </a:pPr>
            <a:r>
              <a:rPr lang="en-US" sz="1000" dirty="0">
                <a:solidFill>
                  <a:schemeClr val="tx2"/>
                </a:solidFill>
                <a:latin typeface="Arial" charset="0"/>
                <a:ea typeface="Arial" charset="0"/>
                <a:cs typeface="Arial" charset="0"/>
              </a:rPr>
              <a:t>Logs are written in a structured format </a:t>
            </a:r>
            <a:r>
              <a:rPr lang="en-US" sz="1000" dirty="0">
                <a:latin typeface="Arial" charset="0"/>
                <a:ea typeface="Arial" charset="0"/>
                <a:cs typeface="Arial" charset="0"/>
              </a:rPr>
              <a:t>(e.g., JSON) that can be </a:t>
            </a:r>
            <a:r>
              <a:rPr lang="en-US" sz="1000" dirty="0">
                <a:solidFill>
                  <a:schemeClr val="tx2"/>
                </a:solidFill>
                <a:latin typeface="Arial" charset="0"/>
                <a:ea typeface="Arial" charset="0"/>
                <a:cs typeface="Arial" charset="0"/>
              </a:rPr>
              <a:t>easily parsed and processed using AI/ML</a:t>
            </a:r>
          </a:p>
          <a:p>
            <a:endParaRPr lang="en-US" sz="1000" b="1" dirty="0">
              <a:latin typeface="Arial" charset="0"/>
              <a:ea typeface="Arial" charset="0"/>
              <a:cs typeface="Arial" charset="0"/>
            </a:endParaRPr>
          </a:p>
          <a:p>
            <a:r>
              <a:rPr lang="en-US" sz="1000" b="1" dirty="0">
                <a:latin typeface="Arial" charset="0"/>
                <a:ea typeface="Arial" charset="0"/>
                <a:cs typeface="Arial" charset="0"/>
              </a:rPr>
              <a:t>Technical Benefits</a:t>
            </a:r>
          </a:p>
          <a:p>
            <a:pPr marL="133350" indent="-133350">
              <a:buFont typeface="Wingdings" charset="2"/>
              <a:buChar char="§"/>
            </a:pPr>
            <a:r>
              <a:rPr lang="en-US" sz="1000" i="1" dirty="0">
                <a:latin typeface="Arial" charset="0"/>
                <a:ea typeface="Arial" charset="0"/>
                <a:cs typeface="Arial" charset="0"/>
              </a:rPr>
              <a:t>Log processing. </a:t>
            </a:r>
            <a:r>
              <a:rPr lang="en-US" sz="1000" dirty="0">
                <a:latin typeface="Arial" charset="0"/>
                <a:ea typeface="Arial" charset="0"/>
                <a:cs typeface="Arial" charset="0"/>
              </a:rPr>
              <a:t>key/value pairs, explicit numbers vs strings, and support for nested data structures enable structured logs to be easily processed by AI/ML</a:t>
            </a:r>
          </a:p>
          <a:p>
            <a:pPr marL="133350" indent="-133350">
              <a:buFont typeface="Wingdings" charset="2"/>
              <a:buChar char="§"/>
            </a:pPr>
            <a:r>
              <a:rPr lang="en-US" sz="1000" i="1" dirty="0">
                <a:latin typeface="Arial" charset="0"/>
                <a:ea typeface="Arial" charset="0"/>
                <a:cs typeface="Arial" charset="0"/>
              </a:rPr>
              <a:t>System monitoring</a:t>
            </a:r>
            <a:r>
              <a:rPr lang="en-US" sz="1000" dirty="0">
                <a:latin typeface="Arial" charset="0"/>
                <a:ea typeface="Arial" charset="0"/>
                <a:cs typeface="Arial" charset="0"/>
              </a:rPr>
              <a:t>. Easily generate charts to analyze behavior</a:t>
            </a:r>
          </a:p>
          <a:p>
            <a:pPr marL="133350" indent="-133350">
              <a:buFont typeface="Wingdings" charset="2"/>
              <a:buChar char="§"/>
            </a:pPr>
            <a:r>
              <a:rPr lang="en-US" sz="1000" i="1" dirty="0">
                <a:latin typeface="Arial" charset="0"/>
                <a:ea typeface="Arial" charset="0"/>
                <a:cs typeface="Arial" charset="0"/>
              </a:rPr>
              <a:t>Data anonymization</a:t>
            </a:r>
            <a:r>
              <a:rPr lang="en-US" sz="1000" dirty="0">
                <a:latin typeface="Arial" charset="0"/>
                <a:ea typeface="Arial" charset="0"/>
                <a:cs typeface="Arial" charset="0"/>
              </a:rPr>
              <a:t>. Easily change log records to hidden confidential information </a:t>
            </a:r>
          </a:p>
          <a:p>
            <a:pPr marL="133350" indent="-133350">
              <a:buFont typeface="Wingdings" charset="2"/>
              <a:buChar char="§"/>
            </a:pPr>
            <a:r>
              <a:rPr lang="en-US" sz="1000" i="1" dirty="0">
                <a:latin typeface="Arial" charset="0"/>
                <a:ea typeface="Arial" charset="0"/>
                <a:cs typeface="Arial" charset="0"/>
              </a:rPr>
              <a:t>Log searching. </a:t>
            </a:r>
            <a:r>
              <a:rPr lang="en-US" sz="1000" dirty="0">
                <a:latin typeface="Arial" charset="0"/>
                <a:ea typeface="Arial" charset="0"/>
                <a:cs typeface="Arial" charset="0"/>
              </a:rPr>
              <a:t>Enables to easily search and correlate log messages</a:t>
            </a:r>
          </a:p>
          <a:p>
            <a:pPr marL="312738" lvl="1" indent="-179388">
              <a:buFont typeface="Cambria" panose="02040503050406030204" pitchFamily="18" charset="0"/>
              <a:buChar char="⎻"/>
            </a:pPr>
            <a:r>
              <a:rPr lang="en-US" sz="1000" dirty="0">
                <a:latin typeface="Arial" charset="0"/>
                <a:ea typeface="Arial" charset="0"/>
                <a:cs typeface="Arial" charset="0"/>
              </a:rPr>
              <a:t>With </a:t>
            </a:r>
            <a:r>
              <a:rPr lang="en-US" sz="1000" u="sng" dirty="0">
                <a:latin typeface="Arial" charset="0"/>
                <a:ea typeface="Arial" charset="0"/>
                <a:cs typeface="Arial" charset="0"/>
              </a:rPr>
              <a:t>structured logging</a:t>
            </a:r>
            <a:r>
              <a:rPr lang="en-US" sz="1000" dirty="0">
                <a:latin typeface="Arial" charset="0"/>
                <a:ea typeface="Arial" charset="0"/>
                <a:cs typeface="Arial" charset="0"/>
              </a:rPr>
              <a:t>: </a:t>
            </a:r>
            <a:r>
              <a:rPr lang="en-US" sz="1000" dirty="0" err="1">
                <a:latin typeface="Arial" charset="0"/>
                <a:ea typeface="Arial" charset="0"/>
                <a:cs typeface="Arial" charset="0"/>
              </a:rPr>
              <a:t>clientid</a:t>
            </a:r>
            <a:r>
              <a:rPr lang="en-US" sz="1000" dirty="0">
                <a:latin typeface="Arial" charset="0"/>
                <a:ea typeface="Arial" charset="0"/>
                <a:cs typeface="Arial" charset="0"/>
              </a:rPr>
              <a:t>: 12345</a:t>
            </a:r>
          </a:p>
          <a:p>
            <a:pPr marL="312738" lvl="1" indent="-179388">
              <a:buFont typeface="Cambria" panose="02040503050406030204" pitchFamily="18" charset="0"/>
              <a:buChar char="⎻"/>
            </a:pPr>
            <a:r>
              <a:rPr lang="en-US" sz="1000" dirty="0">
                <a:latin typeface="Arial" charset="0"/>
                <a:ea typeface="Arial" charset="0"/>
                <a:cs typeface="Arial" charset="0"/>
              </a:rPr>
              <a:t>With </a:t>
            </a:r>
            <a:r>
              <a:rPr lang="en-US" sz="1000" u="sng" dirty="0">
                <a:latin typeface="Arial" charset="0"/>
                <a:ea typeface="Arial" charset="0"/>
                <a:cs typeface="Arial" charset="0"/>
              </a:rPr>
              <a:t>unstructured logging</a:t>
            </a:r>
            <a:r>
              <a:rPr lang="en-US" sz="1000" dirty="0">
                <a:latin typeface="Arial" charset="0"/>
                <a:ea typeface="Arial" charset="0"/>
                <a:cs typeface="Arial" charset="0"/>
              </a:rPr>
              <a:t>: SELECT text FROM logs WHERE text LIKE ”Customer %"</a:t>
            </a:r>
          </a:p>
        </p:txBody>
      </p:sp>
      <p:sp>
        <p:nvSpPr>
          <p:cNvPr id="4" name="Rectangle 3">
            <a:extLst>
              <a:ext uri="{FF2B5EF4-FFF2-40B4-BE49-F238E27FC236}">
                <a16:creationId xmlns:a16="http://schemas.microsoft.com/office/drawing/2014/main" id="{0BBCD775-7CEF-DD42-BDB5-FA9F951CC4A5}"/>
              </a:ext>
            </a:extLst>
          </p:cNvPr>
          <p:cNvSpPr/>
          <p:nvPr/>
        </p:nvSpPr>
        <p:spPr>
          <a:xfrm>
            <a:off x="4667796" y="1316008"/>
            <a:ext cx="3396242" cy="584775"/>
          </a:xfrm>
          <a:prstGeom prst="rect">
            <a:avLst/>
          </a:prstGeom>
        </p:spPr>
        <p:txBody>
          <a:bodyPr wrap="square">
            <a:spAutoFit/>
          </a:bodyPr>
          <a:lstStyle/>
          <a:p>
            <a:r>
              <a:rPr lang="en-US" sz="800" dirty="0" err="1">
                <a:solidFill>
                  <a:srgbClr val="000000"/>
                </a:solidFill>
                <a:latin typeface="Arial" panose="020B0604020202020204" pitchFamily="34" charset="0"/>
                <a:cs typeface="Arial" panose="020B0604020202020204" pitchFamily="34" charset="0"/>
              </a:rPr>
              <a:t>log</a:t>
            </a:r>
            <a:r>
              <a:rPr lang="en-US" sz="800" dirty="0" err="1">
                <a:solidFill>
                  <a:srgbClr val="666600"/>
                </a:solidFill>
                <a:latin typeface="Arial" panose="020B0604020202020204" pitchFamily="34" charset="0"/>
                <a:cs typeface="Arial" panose="020B0604020202020204" pitchFamily="34" charset="0"/>
              </a:rPr>
              <a:t>.</a:t>
            </a:r>
            <a:r>
              <a:rPr lang="en-US" sz="800" dirty="0" err="1">
                <a:solidFill>
                  <a:srgbClr val="660066"/>
                </a:solidFill>
                <a:latin typeface="Arial" panose="020B0604020202020204" pitchFamily="34" charset="0"/>
                <a:cs typeface="Arial" panose="020B0604020202020204" pitchFamily="34" charset="0"/>
              </a:rPr>
              <a:t>Debug</a:t>
            </a:r>
            <a:r>
              <a:rPr lang="en-US" sz="800" dirty="0">
                <a:solidFill>
                  <a:srgbClr val="666600"/>
                </a:solidFill>
                <a:latin typeface="Arial" panose="020B0604020202020204" pitchFamily="34" charset="0"/>
                <a:cs typeface="Arial" panose="020B0604020202020204" pitchFamily="34" charset="0"/>
              </a:rPr>
              <a:t>(</a:t>
            </a:r>
            <a:r>
              <a:rPr lang="en-US" sz="800" dirty="0">
                <a:solidFill>
                  <a:srgbClr val="008800"/>
                </a:solidFill>
                <a:latin typeface="Arial" panose="020B0604020202020204" pitchFamily="34" charset="0"/>
                <a:cs typeface="Arial" panose="020B0604020202020204" pitchFamily="34" charset="0"/>
              </a:rPr>
              <a:t>“Response time customer ” + 1234 + ‘ ‘ + 55 + ‘</a:t>
            </a:r>
            <a:r>
              <a:rPr lang="en-US" sz="800" dirty="0" err="1">
                <a:solidFill>
                  <a:srgbClr val="008800"/>
                </a:solidFill>
                <a:latin typeface="Arial" panose="020B0604020202020204" pitchFamily="34" charset="0"/>
                <a:cs typeface="Arial" panose="020B0604020202020204" pitchFamily="34" charset="0"/>
              </a:rPr>
              <a:t>ms</a:t>
            </a:r>
            <a:r>
              <a:rPr lang="en-US" sz="800" dirty="0">
                <a:solidFill>
                  <a:srgbClr val="008800"/>
                </a:solidFill>
                <a:latin typeface="Arial" panose="020B0604020202020204" pitchFamily="34" charset="0"/>
                <a:cs typeface="Arial" panose="020B0604020202020204" pitchFamily="34" charset="0"/>
              </a:rPr>
              <a:t>’</a:t>
            </a:r>
            <a:r>
              <a:rPr lang="en-US" sz="800" dirty="0">
                <a:solidFill>
                  <a:srgbClr val="666600"/>
                </a:solidFill>
                <a:latin typeface="Arial" panose="020B0604020202020204" pitchFamily="34" charset="0"/>
                <a:cs typeface="Arial" panose="020B0604020202020204" pitchFamily="34" charset="0"/>
              </a:rPr>
              <a:t>)</a:t>
            </a:r>
          </a:p>
          <a:p>
            <a:endParaRPr lang="en-US" sz="800" dirty="0">
              <a:solidFill>
                <a:srgbClr val="000000"/>
              </a:solidFill>
              <a:latin typeface="Arial" panose="020B0604020202020204" pitchFamily="34" charset="0"/>
              <a:cs typeface="Arial" panose="020B0604020202020204" pitchFamily="34" charset="0"/>
            </a:endParaRPr>
          </a:p>
          <a:p>
            <a:endParaRPr lang="en-US" sz="800" dirty="0">
              <a:solidFill>
                <a:srgbClr val="000000"/>
              </a:solidFill>
              <a:latin typeface="Arial" panose="020B0604020202020204" pitchFamily="34" charset="0"/>
              <a:cs typeface="Arial" panose="020B0604020202020204" pitchFamily="34" charset="0"/>
            </a:endParaRPr>
          </a:p>
          <a:p>
            <a:r>
              <a:rPr lang="en-US" sz="800" dirty="0">
                <a:solidFill>
                  <a:srgbClr val="000000"/>
                </a:solidFill>
                <a:latin typeface="Arial" panose="020B0604020202020204" pitchFamily="34" charset="0"/>
                <a:cs typeface="Arial" panose="020B0604020202020204" pitchFamily="34" charset="0"/>
              </a:rPr>
              <a:t>DEBUG </a:t>
            </a:r>
            <a:r>
              <a:rPr lang="en-US" sz="800" dirty="0">
                <a:solidFill>
                  <a:srgbClr val="006666"/>
                </a:solidFill>
                <a:latin typeface="Arial" panose="020B0604020202020204" pitchFamily="34" charset="0"/>
                <a:cs typeface="Arial" panose="020B0604020202020204" pitchFamily="34" charset="0"/>
              </a:rPr>
              <a:t>2017</a:t>
            </a:r>
            <a:r>
              <a:rPr lang="en-US" sz="800" dirty="0">
                <a:solidFill>
                  <a:srgbClr val="666600"/>
                </a:solidFill>
                <a:latin typeface="Arial" panose="020B0604020202020204" pitchFamily="34" charset="0"/>
                <a:cs typeface="Arial" panose="020B0604020202020204" pitchFamily="34" charset="0"/>
              </a:rPr>
              <a:t>-</a:t>
            </a:r>
            <a:r>
              <a:rPr lang="en-US" sz="800" dirty="0">
                <a:solidFill>
                  <a:srgbClr val="006666"/>
                </a:solidFill>
                <a:latin typeface="Arial" panose="020B0604020202020204" pitchFamily="34" charset="0"/>
                <a:cs typeface="Arial" panose="020B0604020202020204" pitchFamily="34" charset="0"/>
              </a:rPr>
              <a:t>01</a:t>
            </a:r>
            <a:r>
              <a:rPr lang="en-US" sz="800" dirty="0">
                <a:solidFill>
                  <a:srgbClr val="666600"/>
                </a:solidFill>
                <a:latin typeface="Arial" panose="020B0604020202020204" pitchFamily="34" charset="0"/>
                <a:cs typeface="Arial" panose="020B0604020202020204" pitchFamily="34" charset="0"/>
              </a:rPr>
              <a:t>-</a:t>
            </a:r>
            <a:r>
              <a:rPr lang="en-US" sz="800" dirty="0">
                <a:solidFill>
                  <a:srgbClr val="006666"/>
                </a:solidFill>
                <a:latin typeface="Arial" panose="020B0604020202020204" pitchFamily="34" charset="0"/>
                <a:cs typeface="Arial" panose="020B0604020202020204" pitchFamily="34" charset="0"/>
              </a:rPr>
              <a:t>27 </a:t>
            </a:r>
            <a:r>
              <a:rPr lang="en-US" sz="800" dirty="0">
                <a:solidFill>
                  <a:srgbClr val="666600"/>
                </a:solidFill>
                <a:latin typeface="Arial" panose="020B0604020202020204" pitchFamily="34" charset="0"/>
                <a:cs typeface="Arial" panose="020B0604020202020204" pitchFamily="34" charset="0"/>
              </a:rPr>
              <a:t>–</a:t>
            </a:r>
            <a:r>
              <a:rPr lang="en-US" sz="800" dirty="0">
                <a:solidFill>
                  <a:srgbClr val="000000"/>
                </a:solidFill>
                <a:latin typeface="Arial" panose="020B0604020202020204" pitchFamily="34" charset="0"/>
                <a:cs typeface="Arial" panose="020B0604020202020204" pitchFamily="34" charset="0"/>
              </a:rPr>
              <a:t> </a:t>
            </a:r>
            <a:r>
              <a:rPr lang="en-US" sz="800" dirty="0">
                <a:solidFill>
                  <a:srgbClr val="660066"/>
                </a:solidFill>
                <a:latin typeface="Arial" panose="020B0604020202020204" pitchFamily="34" charset="0"/>
                <a:cs typeface="Arial" panose="020B0604020202020204" pitchFamily="34" charset="0"/>
              </a:rPr>
              <a:t>Response time customer 1234 55ms</a:t>
            </a:r>
            <a:endParaRPr lang="en-US" sz="800" dirty="0">
              <a:solidFill>
                <a:srgbClr val="0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85A4DE6-6671-E94E-80A3-F651F9E5CBAD}"/>
              </a:ext>
            </a:extLst>
          </p:cNvPr>
          <p:cNvSpPr/>
          <p:nvPr/>
        </p:nvSpPr>
        <p:spPr>
          <a:xfrm>
            <a:off x="4595044" y="1066447"/>
            <a:ext cx="1261884" cy="215444"/>
          </a:xfrm>
          <a:prstGeom prst="rect">
            <a:avLst/>
          </a:prstGeom>
        </p:spPr>
        <p:txBody>
          <a:bodyPr wrap="none">
            <a:spAutoFit/>
          </a:bodyPr>
          <a:lstStyle/>
          <a:p>
            <a:r>
              <a:rPr lang="en-US" sz="800" b="1" dirty="0">
                <a:latin typeface="Arial" charset="0"/>
                <a:ea typeface="Arial" charset="0"/>
                <a:cs typeface="Arial" charset="0"/>
              </a:rPr>
              <a:t>Unstructured Logging</a:t>
            </a:r>
            <a:endParaRPr lang="en-US" sz="800" dirty="0"/>
          </a:p>
        </p:txBody>
      </p:sp>
      <p:sp>
        <p:nvSpPr>
          <p:cNvPr id="8" name="Rectangle 7">
            <a:extLst>
              <a:ext uri="{FF2B5EF4-FFF2-40B4-BE49-F238E27FC236}">
                <a16:creationId xmlns:a16="http://schemas.microsoft.com/office/drawing/2014/main" id="{3E43FEE8-867D-6F40-A949-6FF9BA2D2D83}"/>
              </a:ext>
            </a:extLst>
          </p:cNvPr>
          <p:cNvSpPr/>
          <p:nvPr/>
        </p:nvSpPr>
        <p:spPr>
          <a:xfrm>
            <a:off x="4595044" y="2552650"/>
            <a:ext cx="1165704" cy="215444"/>
          </a:xfrm>
          <a:prstGeom prst="rect">
            <a:avLst/>
          </a:prstGeom>
        </p:spPr>
        <p:txBody>
          <a:bodyPr wrap="none">
            <a:spAutoFit/>
          </a:bodyPr>
          <a:lstStyle/>
          <a:p>
            <a:r>
              <a:rPr lang="en-US" sz="800" b="1" dirty="0">
                <a:latin typeface="Arial" charset="0"/>
                <a:ea typeface="Arial" charset="0"/>
                <a:cs typeface="Arial" charset="0"/>
              </a:rPr>
              <a:t>Structured Logging </a:t>
            </a:r>
            <a:endParaRPr lang="en-US" sz="800" dirty="0"/>
          </a:p>
        </p:txBody>
      </p:sp>
      <p:sp>
        <p:nvSpPr>
          <p:cNvPr id="37" name="Rectangle 36">
            <a:extLst>
              <a:ext uri="{FF2B5EF4-FFF2-40B4-BE49-F238E27FC236}">
                <a16:creationId xmlns:a16="http://schemas.microsoft.com/office/drawing/2014/main" id="{D2E483C5-DCE3-344E-91F9-FD80008F3B5E}"/>
              </a:ext>
            </a:extLst>
          </p:cNvPr>
          <p:cNvSpPr/>
          <p:nvPr/>
        </p:nvSpPr>
        <p:spPr>
          <a:xfrm>
            <a:off x="4667796" y="2798364"/>
            <a:ext cx="4005941" cy="1692771"/>
          </a:xfrm>
          <a:prstGeom prst="rect">
            <a:avLst/>
          </a:prstGeom>
        </p:spPr>
        <p:txBody>
          <a:bodyPr wrap="square">
            <a:spAutoFit/>
          </a:bodyPr>
          <a:lstStyle/>
          <a:p>
            <a:r>
              <a:rPr lang="en-US" sz="800" dirty="0" err="1">
                <a:solidFill>
                  <a:srgbClr val="000000"/>
                </a:solidFill>
                <a:latin typeface="Arial" panose="020B0604020202020204" pitchFamily="34" charset="0"/>
                <a:cs typeface="Arial" panose="020B0604020202020204" pitchFamily="34" charset="0"/>
              </a:rPr>
              <a:t>log</a:t>
            </a:r>
            <a:r>
              <a:rPr lang="en-US" sz="800" dirty="0" err="1">
                <a:solidFill>
                  <a:srgbClr val="666600"/>
                </a:solidFill>
                <a:latin typeface="Arial" panose="020B0604020202020204" pitchFamily="34" charset="0"/>
                <a:cs typeface="Arial" panose="020B0604020202020204" pitchFamily="34" charset="0"/>
              </a:rPr>
              <a:t>.</a:t>
            </a:r>
            <a:r>
              <a:rPr lang="en-US" sz="800" dirty="0" err="1">
                <a:solidFill>
                  <a:srgbClr val="660066"/>
                </a:solidFill>
                <a:latin typeface="Arial" panose="020B0604020202020204" pitchFamily="34" charset="0"/>
                <a:cs typeface="Arial" panose="020B0604020202020204" pitchFamily="34" charset="0"/>
              </a:rPr>
              <a:t>Debug</a:t>
            </a:r>
            <a:r>
              <a:rPr lang="en-US" sz="800" dirty="0">
                <a:solidFill>
                  <a:srgbClr val="660066"/>
                </a:solidFill>
                <a:latin typeface="Arial" panose="020B0604020202020204" pitchFamily="34" charset="0"/>
                <a:cs typeface="Arial" panose="020B0604020202020204" pitchFamily="34" charset="0"/>
              </a:rPr>
              <a:t>(</a:t>
            </a:r>
            <a:r>
              <a:rPr lang="en-US" sz="800" dirty="0">
                <a:solidFill>
                  <a:srgbClr val="008800"/>
                </a:solidFill>
                <a:latin typeface="Arial" panose="020B0604020202020204" pitchFamily="34" charset="0"/>
                <a:cs typeface="Arial" panose="020B0604020202020204" pitchFamily="34" charset="0"/>
              </a:rPr>
              <a:t>“Response time customer ”</a:t>
            </a:r>
            <a:r>
              <a:rPr lang="en-US" sz="800" dirty="0">
                <a:solidFill>
                  <a:srgbClr val="666600"/>
                </a:solidFill>
                <a:latin typeface="Arial" panose="020B0604020202020204" pitchFamily="34" charset="0"/>
                <a:cs typeface="Arial" panose="020B0604020202020204" pitchFamily="34" charset="0"/>
              </a:rPr>
              <a:t>,</a:t>
            </a:r>
            <a:r>
              <a:rPr lang="en-US" sz="800" dirty="0">
                <a:solidFill>
                  <a:srgbClr val="000000"/>
                </a:solidFill>
                <a:latin typeface="Arial" panose="020B0604020202020204" pitchFamily="34" charset="0"/>
                <a:cs typeface="Arial" panose="020B0604020202020204" pitchFamily="34" charset="0"/>
              </a:rPr>
              <a:t> </a:t>
            </a:r>
            <a:r>
              <a:rPr lang="en-US" sz="800" dirty="0">
                <a:solidFill>
                  <a:srgbClr val="000088"/>
                </a:solidFill>
                <a:latin typeface="Arial" panose="020B0604020202020204" pitchFamily="34" charset="0"/>
                <a:cs typeface="Arial" panose="020B0604020202020204" pitchFamily="34" charset="0"/>
              </a:rPr>
              <a:t>new</a:t>
            </a:r>
            <a:r>
              <a:rPr lang="en-US" sz="800" dirty="0">
                <a:solidFill>
                  <a:srgbClr val="000000"/>
                </a:solidFill>
                <a:latin typeface="Arial" panose="020B0604020202020204" pitchFamily="34" charset="0"/>
                <a:cs typeface="Arial" panose="020B0604020202020204" pitchFamily="34" charset="0"/>
              </a:rPr>
              <a:t> </a:t>
            </a:r>
            <a:r>
              <a:rPr lang="en-US" sz="800" dirty="0">
                <a:solidFill>
                  <a:srgbClr val="666600"/>
                </a:solidFill>
                <a:latin typeface="Arial" panose="020B0604020202020204" pitchFamily="34" charset="0"/>
                <a:cs typeface="Arial" panose="020B0604020202020204" pitchFamily="34" charset="0"/>
              </a:rPr>
              <a:t>{</a:t>
            </a:r>
            <a:r>
              <a:rPr lang="en-US" sz="800" dirty="0" err="1">
                <a:solidFill>
                  <a:srgbClr val="000000"/>
                </a:solidFill>
                <a:latin typeface="Arial" panose="020B0604020202020204" pitchFamily="34" charset="0"/>
                <a:cs typeface="Arial" panose="020B0604020202020204" pitchFamily="34" charset="0"/>
              </a:rPr>
              <a:t>clientid</a:t>
            </a:r>
            <a:r>
              <a:rPr lang="en-US" sz="800" dirty="0">
                <a:solidFill>
                  <a:srgbClr val="666600"/>
                </a:solidFill>
                <a:latin typeface="Arial" panose="020B0604020202020204" pitchFamily="34" charset="0"/>
                <a:cs typeface="Arial" panose="020B0604020202020204" pitchFamily="34" charset="0"/>
              </a:rPr>
              <a:t>=</a:t>
            </a:r>
            <a:r>
              <a:rPr lang="en-US" sz="800" dirty="0">
                <a:solidFill>
                  <a:srgbClr val="006666"/>
                </a:solidFill>
                <a:latin typeface="Arial" panose="020B0604020202020204" pitchFamily="34" charset="0"/>
                <a:cs typeface="Arial" panose="020B0604020202020204" pitchFamily="34" charset="0"/>
              </a:rPr>
              <a:t>1234</a:t>
            </a:r>
            <a:r>
              <a:rPr lang="en-US" sz="800" dirty="0">
                <a:solidFill>
                  <a:srgbClr val="666600"/>
                </a:solidFill>
                <a:latin typeface="Arial" panose="020B0604020202020204" pitchFamily="34" charset="0"/>
                <a:cs typeface="Arial" panose="020B0604020202020204" pitchFamily="34" charset="0"/>
              </a:rPr>
              <a:t>}, {</a:t>
            </a:r>
            <a:r>
              <a:rPr lang="en-US" sz="800" dirty="0" err="1">
                <a:solidFill>
                  <a:srgbClr val="000000"/>
                </a:solidFill>
                <a:latin typeface="Arial" panose="020B0604020202020204" pitchFamily="34" charset="0"/>
                <a:cs typeface="Arial" panose="020B0604020202020204" pitchFamily="34" charset="0"/>
              </a:rPr>
              <a:t>rt</a:t>
            </a:r>
            <a:r>
              <a:rPr lang="en-US" sz="800" dirty="0">
                <a:solidFill>
                  <a:srgbClr val="666600"/>
                </a:solidFill>
                <a:latin typeface="Arial" panose="020B0604020202020204" pitchFamily="34" charset="0"/>
                <a:cs typeface="Arial" panose="020B0604020202020204" pitchFamily="34" charset="0"/>
              </a:rPr>
              <a:t>={</a:t>
            </a:r>
            <a:r>
              <a:rPr lang="en-US" sz="800" dirty="0">
                <a:solidFill>
                  <a:srgbClr val="000000"/>
                </a:solidFill>
                <a:latin typeface="Arial" panose="020B0604020202020204" pitchFamily="34" charset="0"/>
                <a:cs typeface="Arial" panose="020B0604020202020204" pitchFamily="34" charset="0"/>
              </a:rPr>
              <a:t>d…</a:t>
            </a:r>
            <a:r>
              <a:rPr lang="en-US" sz="800" dirty="0">
                <a:solidFill>
                  <a:srgbClr val="666600"/>
                </a:solidFill>
                <a:latin typeface="Arial" panose="020B0604020202020204" pitchFamily="34" charset="0"/>
                <a:cs typeface="Arial" panose="020B0604020202020204" pitchFamily="34" charset="0"/>
              </a:rPr>
              <a:t>:</a:t>
            </a:r>
            <a:r>
              <a:rPr lang="en-US" sz="800" dirty="0">
                <a:solidFill>
                  <a:srgbClr val="006666"/>
                </a:solidFill>
                <a:latin typeface="Arial" panose="020B0604020202020204" pitchFamily="34" charset="0"/>
                <a:cs typeface="Arial" panose="020B0604020202020204" pitchFamily="34" charset="0"/>
              </a:rPr>
              <a:t>55, </a:t>
            </a:r>
            <a:r>
              <a:rPr lang="en-US" sz="800" dirty="0">
                <a:latin typeface="Arial" panose="020B0604020202020204" pitchFamily="34" charset="0"/>
                <a:cs typeface="Arial" panose="020B0604020202020204" pitchFamily="34" charset="0"/>
              </a:rPr>
              <a:t>unit</a:t>
            </a:r>
            <a:r>
              <a:rPr lang="en-US" sz="800" dirty="0">
                <a:solidFill>
                  <a:srgbClr val="006666"/>
                </a:solidFill>
                <a:latin typeface="Arial" panose="020B0604020202020204" pitchFamily="34" charset="0"/>
                <a:cs typeface="Arial" panose="020B0604020202020204" pitchFamily="34" charset="0"/>
              </a:rPr>
              <a:t>: “</a:t>
            </a:r>
            <a:r>
              <a:rPr lang="en-US" sz="800" dirty="0" err="1">
                <a:solidFill>
                  <a:srgbClr val="006666"/>
                </a:solidFill>
                <a:latin typeface="Arial" panose="020B0604020202020204" pitchFamily="34" charset="0"/>
                <a:cs typeface="Arial" panose="020B0604020202020204" pitchFamily="34" charset="0"/>
              </a:rPr>
              <a:t>ms</a:t>
            </a:r>
            <a:r>
              <a:rPr lang="en-US" sz="800" dirty="0">
                <a:solidFill>
                  <a:srgbClr val="006666"/>
                </a:solidFill>
                <a:latin typeface="Arial" panose="020B0604020202020204" pitchFamily="34" charset="0"/>
                <a:cs typeface="Arial" panose="020B0604020202020204" pitchFamily="34" charset="0"/>
              </a:rPr>
              <a:t>”</a:t>
            </a:r>
            <a:r>
              <a:rPr lang="en-US" sz="800" dirty="0">
                <a:solidFill>
                  <a:srgbClr val="666600"/>
                </a:solidFill>
                <a:latin typeface="Arial" panose="020B0604020202020204" pitchFamily="34" charset="0"/>
                <a:cs typeface="Arial" panose="020B0604020202020204" pitchFamily="34" charset="0"/>
              </a:rPr>
              <a:t>}))</a:t>
            </a:r>
          </a:p>
          <a:p>
            <a:endParaRPr lang="en-US" sz="800" dirty="0">
              <a:solidFill>
                <a:srgbClr val="666600"/>
              </a:solidFill>
              <a:latin typeface="Arial" panose="020B0604020202020204" pitchFamily="34" charset="0"/>
              <a:cs typeface="Arial" panose="020B0604020202020204" pitchFamily="34" charset="0"/>
            </a:endParaRPr>
          </a:p>
          <a:p>
            <a:endParaRPr lang="en-US" sz="800" dirty="0">
              <a:solidFill>
                <a:srgbClr val="000000"/>
              </a:solidFill>
              <a:latin typeface="Arial" panose="020B0604020202020204" pitchFamily="34" charset="0"/>
              <a:cs typeface="Arial" panose="020B0604020202020204" pitchFamily="34" charset="0"/>
            </a:endParaRPr>
          </a:p>
          <a:p>
            <a:r>
              <a:rPr lang="en-US" sz="800" dirty="0">
                <a:solidFill>
                  <a:srgbClr val="000000"/>
                </a:solidFill>
                <a:latin typeface="Arial" panose="020B0604020202020204" pitchFamily="34" charset="0"/>
                <a:cs typeface="Arial" panose="020B0604020202020204" pitchFamily="34" charset="0"/>
              </a:rPr>
              <a:t>DEBUG </a:t>
            </a:r>
            <a:r>
              <a:rPr lang="en-US" sz="800" dirty="0">
                <a:solidFill>
                  <a:srgbClr val="006666"/>
                </a:solidFill>
                <a:latin typeface="Arial" panose="020B0604020202020204" pitchFamily="34" charset="0"/>
                <a:cs typeface="Arial" panose="020B0604020202020204" pitchFamily="34" charset="0"/>
              </a:rPr>
              <a:t>2017</a:t>
            </a:r>
            <a:r>
              <a:rPr lang="en-US" sz="800" dirty="0">
                <a:solidFill>
                  <a:srgbClr val="666600"/>
                </a:solidFill>
                <a:latin typeface="Arial" panose="020B0604020202020204" pitchFamily="34" charset="0"/>
                <a:cs typeface="Arial" panose="020B0604020202020204" pitchFamily="34" charset="0"/>
              </a:rPr>
              <a:t>-</a:t>
            </a:r>
            <a:r>
              <a:rPr lang="en-US" sz="800" dirty="0">
                <a:solidFill>
                  <a:srgbClr val="006666"/>
                </a:solidFill>
                <a:latin typeface="Arial" panose="020B0604020202020204" pitchFamily="34" charset="0"/>
                <a:cs typeface="Arial" panose="020B0604020202020204" pitchFamily="34" charset="0"/>
              </a:rPr>
              <a:t>01</a:t>
            </a:r>
            <a:r>
              <a:rPr lang="en-US" sz="800" dirty="0">
                <a:solidFill>
                  <a:srgbClr val="666600"/>
                </a:solidFill>
                <a:latin typeface="Arial" panose="020B0604020202020204" pitchFamily="34" charset="0"/>
                <a:cs typeface="Arial" panose="020B0604020202020204" pitchFamily="34" charset="0"/>
              </a:rPr>
              <a:t>-</a:t>
            </a:r>
            <a:r>
              <a:rPr lang="en-US" sz="800" dirty="0">
                <a:solidFill>
                  <a:srgbClr val="006666"/>
                </a:solidFill>
                <a:latin typeface="Arial" panose="020B0604020202020204" pitchFamily="34" charset="0"/>
                <a:cs typeface="Arial" panose="020B0604020202020204" pitchFamily="34" charset="0"/>
              </a:rPr>
              <a:t>27</a:t>
            </a:r>
            <a:r>
              <a:rPr lang="en-US" sz="800" dirty="0">
                <a:solidFill>
                  <a:srgbClr val="000000"/>
                </a:solidFill>
                <a:latin typeface="Arial" panose="020B0604020202020204" pitchFamily="34" charset="0"/>
                <a:cs typeface="Arial" panose="020B0604020202020204" pitchFamily="34" charset="0"/>
              </a:rPr>
              <a:t> </a:t>
            </a:r>
            <a:r>
              <a:rPr lang="en-US" sz="800" dirty="0">
                <a:solidFill>
                  <a:srgbClr val="666600"/>
                </a:solidFill>
                <a:latin typeface="Arial" panose="020B0604020202020204" pitchFamily="34" charset="0"/>
                <a:cs typeface="Arial" panose="020B0604020202020204" pitchFamily="34" charset="0"/>
              </a:rPr>
              <a:t>–</a:t>
            </a:r>
            <a:r>
              <a:rPr lang="en-US" sz="800" dirty="0">
                <a:solidFill>
                  <a:srgbClr val="000000"/>
                </a:solidFill>
                <a:latin typeface="Arial" panose="020B0604020202020204" pitchFamily="34" charset="0"/>
                <a:cs typeface="Arial" panose="020B0604020202020204" pitchFamily="34" charset="0"/>
              </a:rPr>
              <a:t> </a:t>
            </a:r>
            <a:r>
              <a:rPr lang="en-US" sz="800" dirty="0">
                <a:solidFill>
                  <a:srgbClr val="660066"/>
                </a:solidFill>
                <a:latin typeface="Arial" panose="020B0604020202020204" pitchFamily="34" charset="0"/>
                <a:cs typeface="Arial" panose="020B0604020202020204" pitchFamily="34" charset="0"/>
              </a:rPr>
              <a:t>Response time customer </a:t>
            </a:r>
            <a:r>
              <a:rPr lang="en-US" sz="800" dirty="0">
                <a:solidFill>
                  <a:srgbClr val="666600"/>
                </a:solidFill>
                <a:latin typeface="Arial" panose="020B0604020202020204" pitchFamily="34" charset="0"/>
                <a:cs typeface="Arial" panose="020B0604020202020204" pitchFamily="34" charset="0"/>
              </a:rPr>
              <a:t>{</a:t>
            </a:r>
            <a:r>
              <a:rPr lang="en-US" sz="800" dirty="0">
                <a:solidFill>
                  <a:srgbClr val="008800"/>
                </a:solidFill>
                <a:latin typeface="Arial" panose="020B0604020202020204" pitchFamily="34" charset="0"/>
                <a:cs typeface="Arial" panose="020B0604020202020204" pitchFamily="34" charset="0"/>
              </a:rPr>
              <a:t>"</a:t>
            </a:r>
            <a:r>
              <a:rPr lang="en-US" sz="800" dirty="0" err="1">
                <a:solidFill>
                  <a:srgbClr val="008800"/>
                </a:solidFill>
                <a:latin typeface="Arial" panose="020B0604020202020204" pitchFamily="34" charset="0"/>
                <a:cs typeface="Arial" panose="020B0604020202020204" pitchFamily="34" charset="0"/>
              </a:rPr>
              <a:t>clientid</a:t>
            </a:r>
            <a:r>
              <a:rPr lang="en-US" sz="800" dirty="0">
                <a:solidFill>
                  <a:srgbClr val="008800"/>
                </a:solidFill>
                <a:latin typeface="Arial" panose="020B0604020202020204" pitchFamily="34" charset="0"/>
                <a:cs typeface="Arial" panose="020B0604020202020204" pitchFamily="34" charset="0"/>
              </a:rPr>
              <a:t>"</a:t>
            </a:r>
            <a:r>
              <a:rPr lang="en-US" sz="800" dirty="0">
                <a:solidFill>
                  <a:srgbClr val="666600"/>
                </a:solidFill>
                <a:latin typeface="Arial" panose="020B0604020202020204" pitchFamily="34" charset="0"/>
                <a:cs typeface="Arial" panose="020B0604020202020204" pitchFamily="34" charset="0"/>
              </a:rPr>
              <a:t>:</a:t>
            </a:r>
            <a:r>
              <a:rPr lang="en-US" sz="800" dirty="0">
                <a:solidFill>
                  <a:srgbClr val="006666"/>
                </a:solidFill>
                <a:latin typeface="Arial" panose="020B0604020202020204" pitchFamily="34" charset="0"/>
                <a:cs typeface="Arial" panose="020B0604020202020204" pitchFamily="34" charset="0"/>
              </a:rPr>
              <a:t> 1234</a:t>
            </a:r>
            <a:r>
              <a:rPr lang="en-US" sz="800" dirty="0">
                <a:solidFill>
                  <a:srgbClr val="666600"/>
                </a:solidFill>
                <a:latin typeface="Arial" panose="020B0604020202020204" pitchFamily="34" charset="0"/>
                <a:cs typeface="Arial" panose="020B0604020202020204" pitchFamily="34" charset="0"/>
              </a:rPr>
              <a:t>} </a:t>
            </a:r>
          </a:p>
          <a:p>
            <a:r>
              <a:rPr lang="en-US" sz="800" dirty="0">
                <a:solidFill>
                  <a:srgbClr val="666600"/>
                </a:solidFill>
                <a:latin typeface="Arial" panose="020B0604020202020204" pitchFamily="34" charset="0"/>
                <a:cs typeface="Arial" panose="020B0604020202020204" pitchFamily="34" charset="0"/>
              </a:rPr>
              <a:t>                                                                             {</a:t>
            </a:r>
            <a:r>
              <a:rPr lang="en-US" sz="800" dirty="0">
                <a:solidFill>
                  <a:srgbClr val="008800"/>
                </a:solidFill>
                <a:latin typeface="Arial" panose="020B0604020202020204" pitchFamily="34" charset="0"/>
                <a:cs typeface="Arial" panose="020B0604020202020204" pitchFamily="34" charset="0"/>
              </a:rPr>
              <a:t>”</a:t>
            </a:r>
            <a:r>
              <a:rPr lang="en-US" sz="800" dirty="0" err="1">
                <a:solidFill>
                  <a:srgbClr val="008800"/>
                </a:solidFill>
                <a:latin typeface="Arial" panose="020B0604020202020204" pitchFamily="34" charset="0"/>
                <a:cs typeface="Arial" panose="020B0604020202020204" pitchFamily="34" charset="0"/>
              </a:rPr>
              <a:t>rt</a:t>
            </a:r>
            <a:r>
              <a:rPr lang="en-US" sz="800" dirty="0">
                <a:solidFill>
                  <a:srgbClr val="008800"/>
                </a:solidFill>
                <a:latin typeface="Arial" panose="020B0604020202020204" pitchFamily="34" charset="0"/>
                <a:cs typeface="Arial" panose="020B0604020202020204" pitchFamily="34" charset="0"/>
              </a:rPr>
              <a:t>"</a:t>
            </a:r>
            <a:r>
              <a:rPr lang="en-US" sz="800" dirty="0">
                <a:solidFill>
                  <a:srgbClr val="666600"/>
                </a:solidFill>
                <a:latin typeface="Arial" panose="020B0604020202020204" pitchFamily="34" charset="0"/>
                <a:cs typeface="Arial" panose="020B0604020202020204" pitchFamily="34" charset="0"/>
              </a:rPr>
              <a:t>:</a:t>
            </a:r>
            <a:r>
              <a:rPr lang="en-US" sz="800" dirty="0">
                <a:solidFill>
                  <a:srgbClr val="006666"/>
                </a:solidFill>
                <a:latin typeface="Arial" panose="020B0604020202020204" pitchFamily="34" charset="0"/>
                <a:cs typeface="Arial" panose="020B0604020202020204" pitchFamily="34" charset="0"/>
              </a:rPr>
              <a:t> {‘duration’:55, </a:t>
            </a:r>
            <a:r>
              <a:rPr lang="en-US" sz="800" dirty="0">
                <a:solidFill>
                  <a:srgbClr val="008800"/>
                </a:solidFill>
                <a:latin typeface="Arial" panose="020B0604020202020204" pitchFamily="34" charset="0"/>
                <a:cs typeface="Arial" panose="020B0604020202020204" pitchFamily="34" charset="0"/>
              </a:rPr>
              <a:t>”unit"</a:t>
            </a:r>
            <a:r>
              <a:rPr lang="en-US" sz="800" dirty="0">
                <a:solidFill>
                  <a:srgbClr val="666600"/>
                </a:solidFill>
                <a:latin typeface="Arial" panose="020B0604020202020204" pitchFamily="34" charset="0"/>
                <a:cs typeface="Arial" panose="020B0604020202020204" pitchFamily="34" charset="0"/>
              </a:rPr>
              <a:t>:</a:t>
            </a:r>
            <a:r>
              <a:rPr lang="en-US" sz="800" dirty="0">
                <a:solidFill>
                  <a:srgbClr val="006666"/>
                </a:solidFill>
                <a:latin typeface="Arial" panose="020B0604020202020204" pitchFamily="34" charset="0"/>
                <a:cs typeface="Arial" panose="020B0604020202020204" pitchFamily="34" charset="0"/>
              </a:rPr>
              <a:t> ‘</a:t>
            </a:r>
            <a:r>
              <a:rPr lang="en-US" sz="800" dirty="0" err="1">
                <a:solidFill>
                  <a:srgbClr val="006666"/>
                </a:solidFill>
                <a:latin typeface="Arial" panose="020B0604020202020204" pitchFamily="34" charset="0"/>
                <a:cs typeface="Arial" panose="020B0604020202020204" pitchFamily="34" charset="0"/>
              </a:rPr>
              <a:t>ms</a:t>
            </a:r>
            <a:r>
              <a:rPr lang="en-US" sz="800" dirty="0">
                <a:solidFill>
                  <a:srgbClr val="006666"/>
                </a:solidFill>
                <a:latin typeface="Arial" panose="020B0604020202020204" pitchFamily="34" charset="0"/>
                <a:cs typeface="Arial" panose="020B0604020202020204" pitchFamily="34" charset="0"/>
              </a:rPr>
              <a:t>’</a:t>
            </a:r>
            <a:r>
              <a:rPr lang="en-US" sz="800" dirty="0">
                <a:solidFill>
                  <a:srgbClr val="666600"/>
                </a:solidFill>
                <a:latin typeface="Arial" panose="020B0604020202020204" pitchFamily="34" charset="0"/>
                <a:cs typeface="Arial" panose="020B0604020202020204" pitchFamily="34" charset="0"/>
              </a:rPr>
              <a:t>}</a:t>
            </a:r>
          </a:p>
          <a:p>
            <a:endParaRPr lang="en-US" sz="800" dirty="0">
              <a:solidFill>
                <a:srgbClr val="666600"/>
              </a:solidFill>
              <a:latin typeface="Arial" panose="020B0604020202020204" pitchFamily="34" charset="0"/>
              <a:cs typeface="Arial" panose="020B0604020202020204" pitchFamily="34" charset="0"/>
            </a:endParaRPr>
          </a:p>
          <a:p>
            <a:r>
              <a:rPr lang="en-US" sz="800" dirty="0">
                <a:latin typeface="Arial" panose="020B0604020202020204" pitchFamily="34" charset="0"/>
                <a:cs typeface="Arial" panose="020B0604020202020204" pitchFamily="34" charset="0"/>
              </a:rPr>
              <a:t>{</a:t>
            </a:r>
            <a:r>
              <a:rPr lang="en-US" sz="800" dirty="0">
                <a:solidFill>
                  <a:srgbClr val="000000"/>
                </a:solidFill>
                <a:latin typeface="Arial" panose="020B0604020202020204" pitchFamily="34" charset="0"/>
                <a:cs typeface="Arial" panose="020B0604020202020204" pitchFamily="34" charset="0"/>
              </a:rPr>
              <a:t> </a:t>
            </a:r>
            <a:r>
              <a:rPr lang="en-US" sz="800" dirty="0">
                <a:solidFill>
                  <a:srgbClr val="008800"/>
                </a:solidFill>
                <a:latin typeface="Arial" panose="020B0604020202020204" pitchFamily="34" charset="0"/>
                <a:cs typeface="Arial" panose="020B0604020202020204" pitchFamily="34" charset="0"/>
              </a:rPr>
              <a:t>"time"</a:t>
            </a:r>
            <a:r>
              <a:rPr lang="en-US" sz="800" dirty="0">
                <a:solidFill>
                  <a:srgbClr val="666600"/>
                </a:solidFill>
                <a:latin typeface="Arial" panose="020B0604020202020204" pitchFamily="34" charset="0"/>
                <a:cs typeface="Arial" panose="020B0604020202020204" pitchFamily="34" charset="0"/>
              </a:rPr>
              <a:t>:</a:t>
            </a:r>
            <a:r>
              <a:rPr lang="en-US" sz="800" dirty="0">
                <a:solidFill>
                  <a:srgbClr val="000000"/>
                </a:solidFill>
                <a:latin typeface="Arial" panose="020B0604020202020204" pitchFamily="34" charset="0"/>
                <a:cs typeface="Arial" panose="020B0604020202020204" pitchFamily="34" charset="0"/>
              </a:rPr>
              <a:t> </a:t>
            </a:r>
            <a:r>
              <a:rPr lang="en-US" sz="800" dirty="0">
                <a:solidFill>
                  <a:srgbClr val="008800"/>
                </a:solidFill>
                <a:latin typeface="Arial" panose="020B0604020202020204" pitchFamily="34" charset="0"/>
                <a:cs typeface="Arial" panose="020B0604020202020204" pitchFamily="34" charset="0"/>
              </a:rPr>
              <a:t>"2010-01-01 12:34:56.0000"</a:t>
            </a:r>
            <a:r>
              <a:rPr lang="en-US" sz="800" dirty="0">
                <a:solidFill>
                  <a:srgbClr val="666600"/>
                </a:solidFill>
                <a:latin typeface="Arial" panose="020B0604020202020204" pitchFamily="34" charset="0"/>
                <a:cs typeface="Arial" panose="020B0604020202020204" pitchFamily="34" charset="0"/>
              </a:rPr>
              <a:t>,</a:t>
            </a:r>
            <a:r>
              <a:rPr lang="en-US" sz="800" dirty="0">
                <a:solidFill>
                  <a:srgbClr val="000000"/>
                </a:solidFill>
                <a:latin typeface="Arial" panose="020B0604020202020204" pitchFamily="34" charset="0"/>
                <a:cs typeface="Arial" panose="020B0604020202020204" pitchFamily="34" charset="0"/>
              </a:rPr>
              <a:t> </a:t>
            </a:r>
          </a:p>
          <a:p>
            <a:r>
              <a:rPr lang="en-US" sz="800" dirty="0">
                <a:solidFill>
                  <a:srgbClr val="008800"/>
                </a:solidFill>
                <a:latin typeface="Arial" panose="020B0604020202020204" pitchFamily="34" charset="0"/>
                <a:cs typeface="Arial" panose="020B0604020202020204" pitchFamily="34" charset="0"/>
              </a:rPr>
              <a:t>  “</a:t>
            </a:r>
            <a:r>
              <a:rPr lang="en-US" sz="800" dirty="0" err="1">
                <a:solidFill>
                  <a:srgbClr val="008800"/>
                </a:solidFill>
                <a:latin typeface="Arial" panose="020B0604020202020204" pitchFamily="34" charset="0"/>
                <a:cs typeface="Arial" panose="020B0604020202020204" pitchFamily="34" charset="0"/>
              </a:rPr>
              <a:t>msg</a:t>
            </a:r>
            <a:r>
              <a:rPr lang="en-US" sz="800" dirty="0">
                <a:solidFill>
                  <a:srgbClr val="008800"/>
                </a:solidFill>
                <a:latin typeface="Arial" panose="020B0604020202020204" pitchFamily="34" charset="0"/>
                <a:cs typeface="Arial" panose="020B0604020202020204" pitchFamily="34" charset="0"/>
              </a:rPr>
              <a:t>”: “Response time customer ”,</a:t>
            </a:r>
          </a:p>
          <a:p>
            <a:r>
              <a:rPr lang="en-US" sz="800" dirty="0">
                <a:solidFill>
                  <a:srgbClr val="008800"/>
                </a:solidFill>
                <a:latin typeface="Arial" panose="020B0604020202020204" pitchFamily="34" charset="0"/>
                <a:cs typeface="Arial" panose="020B0604020202020204" pitchFamily="34" charset="0"/>
              </a:rPr>
              <a:t>  "</a:t>
            </a:r>
            <a:r>
              <a:rPr lang="en-US" sz="800" dirty="0" err="1">
                <a:solidFill>
                  <a:srgbClr val="008800"/>
                </a:solidFill>
                <a:latin typeface="Arial" panose="020B0604020202020204" pitchFamily="34" charset="0"/>
                <a:cs typeface="Arial" panose="020B0604020202020204" pitchFamily="34" charset="0"/>
              </a:rPr>
              <a:t>clientid</a:t>
            </a:r>
            <a:r>
              <a:rPr lang="en-US" sz="800" dirty="0">
                <a:solidFill>
                  <a:srgbClr val="008800"/>
                </a:solidFill>
                <a:latin typeface="Arial" panose="020B0604020202020204" pitchFamily="34" charset="0"/>
                <a:cs typeface="Arial" panose="020B0604020202020204" pitchFamily="34" charset="0"/>
              </a:rPr>
              <a:t> "</a:t>
            </a:r>
            <a:r>
              <a:rPr lang="en-US" sz="800" dirty="0">
                <a:solidFill>
                  <a:srgbClr val="666600"/>
                </a:solidFill>
                <a:latin typeface="Arial" panose="020B0604020202020204" pitchFamily="34" charset="0"/>
                <a:cs typeface="Arial" panose="020B0604020202020204" pitchFamily="34" charset="0"/>
              </a:rPr>
              <a:t>:</a:t>
            </a:r>
            <a:r>
              <a:rPr lang="en-US" sz="800" dirty="0">
                <a:solidFill>
                  <a:srgbClr val="000000"/>
                </a:solidFill>
                <a:latin typeface="Arial" panose="020B0604020202020204" pitchFamily="34" charset="0"/>
                <a:cs typeface="Arial" panose="020B0604020202020204" pitchFamily="34" charset="0"/>
              </a:rPr>
              <a:t> </a:t>
            </a:r>
            <a:r>
              <a:rPr lang="en-US" sz="800" dirty="0">
                <a:solidFill>
                  <a:srgbClr val="008800"/>
                </a:solidFill>
                <a:latin typeface="Arial" panose="020B0604020202020204" pitchFamily="34" charset="0"/>
                <a:cs typeface="Arial" panose="020B0604020202020204" pitchFamily="34" charset="0"/>
              </a:rPr>
              <a:t>”1234"</a:t>
            </a:r>
            <a:r>
              <a:rPr lang="en-US" sz="800" dirty="0">
                <a:solidFill>
                  <a:srgbClr val="666600"/>
                </a:solidFill>
                <a:latin typeface="Arial" panose="020B0604020202020204" pitchFamily="34" charset="0"/>
                <a:cs typeface="Arial" panose="020B0604020202020204" pitchFamily="34" charset="0"/>
              </a:rPr>
              <a:t>,</a:t>
            </a:r>
            <a:r>
              <a:rPr lang="en-US" sz="800" dirty="0">
                <a:solidFill>
                  <a:srgbClr val="000000"/>
                </a:solidFill>
                <a:latin typeface="Arial" panose="020B0604020202020204" pitchFamily="34" charset="0"/>
                <a:cs typeface="Arial" panose="020B0604020202020204" pitchFamily="34" charset="0"/>
              </a:rPr>
              <a:t> </a:t>
            </a:r>
          </a:p>
          <a:p>
            <a:r>
              <a:rPr lang="en-US" sz="800" dirty="0">
                <a:solidFill>
                  <a:srgbClr val="008800"/>
                </a:solidFill>
                <a:latin typeface="Arial" panose="020B0604020202020204" pitchFamily="34" charset="0"/>
                <a:cs typeface="Arial" panose="020B0604020202020204" pitchFamily="34" charset="0"/>
              </a:rPr>
              <a:t>  ”</a:t>
            </a:r>
            <a:r>
              <a:rPr lang="en-US" sz="800" dirty="0" err="1">
                <a:solidFill>
                  <a:srgbClr val="008800"/>
                </a:solidFill>
                <a:latin typeface="Arial" panose="020B0604020202020204" pitchFamily="34" charset="0"/>
                <a:cs typeface="Arial" panose="020B0604020202020204" pitchFamily="34" charset="0"/>
              </a:rPr>
              <a:t>rt</a:t>
            </a:r>
            <a:r>
              <a:rPr lang="en-US" sz="800" dirty="0">
                <a:solidFill>
                  <a:srgbClr val="008800"/>
                </a:solidFill>
                <a:latin typeface="Arial" panose="020B0604020202020204" pitchFamily="34" charset="0"/>
                <a:cs typeface="Arial" panose="020B0604020202020204" pitchFamily="34" charset="0"/>
              </a:rPr>
              <a:t>": {</a:t>
            </a:r>
          </a:p>
          <a:p>
            <a:r>
              <a:rPr lang="en-US" sz="800" dirty="0">
                <a:solidFill>
                  <a:srgbClr val="008800"/>
                </a:solidFill>
                <a:latin typeface="Arial" panose="020B0604020202020204" pitchFamily="34" charset="0"/>
                <a:cs typeface="Arial" panose="020B0604020202020204" pitchFamily="34" charset="0"/>
              </a:rPr>
              <a:t>    “duration”: 55,</a:t>
            </a:r>
          </a:p>
          <a:p>
            <a:r>
              <a:rPr lang="en-US" sz="800" dirty="0">
                <a:solidFill>
                  <a:srgbClr val="008800"/>
                </a:solidFill>
                <a:latin typeface="Arial" panose="020B0604020202020204" pitchFamily="34" charset="0"/>
                <a:cs typeface="Arial" panose="020B0604020202020204" pitchFamily="34" charset="0"/>
              </a:rPr>
              <a:t>    “unit”: “</a:t>
            </a:r>
            <a:r>
              <a:rPr lang="en-US" sz="800" dirty="0" err="1">
                <a:solidFill>
                  <a:srgbClr val="008800"/>
                </a:solidFill>
                <a:latin typeface="Arial" panose="020B0604020202020204" pitchFamily="34" charset="0"/>
                <a:cs typeface="Arial" panose="020B0604020202020204" pitchFamily="34" charset="0"/>
              </a:rPr>
              <a:t>ms</a:t>
            </a:r>
            <a:r>
              <a:rPr lang="en-US" sz="800" dirty="0">
                <a:solidFill>
                  <a:srgbClr val="008800"/>
                </a:solidFill>
                <a:latin typeface="Arial" panose="020B0604020202020204" pitchFamily="34" charset="0"/>
                <a:cs typeface="Arial" panose="020B0604020202020204" pitchFamily="34" charset="0"/>
              </a:rPr>
              <a:t>”}</a:t>
            </a:r>
          </a:p>
          <a:p>
            <a:r>
              <a:rPr lang="en-US" sz="800" dirty="0">
                <a:latin typeface="Arial" panose="020B0604020202020204" pitchFamily="34" charset="0"/>
                <a:cs typeface="Arial" panose="020B0604020202020204" pitchFamily="34" charset="0"/>
              </a:rPr>
              <a:t>}</a:t>
            </a:r>
          </a:p>
        </p:txBody>
      </p:sp>
      <p:sp>
        <p:nvSpPr>
          <p:cNvPr id="10" name="Down Arrow 9">
            <a:extLst>
              <a:ext uri="{FF2B5EF4-FFF2-40B4-BE49-F238E27FC236}">
                <a16:creationId xmlns:a16="http://schemas.microsoft.com/office/drawing/2014/main" id="{A14B0855-62E5-6642-AAFE-DE9AB0FB95A2}"/>
              </a:ext>
            </a:extLst>
          </p:cNvPr>
          <p:cNvSpPr/>
          <p:nvPr/>
        </p:nvSpPr>
        <p:spPr>
          <a:xfrm>
            <a:off x="5016137" y="1583876"/>
            <a:ext cx="130629" cy="87086"/>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own Arrow 43">
            <a:extLst>
              <a:ext uri="{FF2B5EF4-FFF2-40B4-BE49-F238E27FC236}">
                <a16:creationId xmlns:a16="http://schemas.microsoft.com/office/drawing/2014/main" id="{4424229D-CA42-4E49-9677-775FCBFCB697}"/>
              </a:ext>
            </a:extLst>
          </p:cNvPr>
          <p:cNvSpPr/>
          <p:nvPr/>
        </p:nvSpPr>
        <p:spPr>
          <a:xfrm>
            <a:off x="5020491" y="3065420"/>
            <a:ext cx="130629" cy="87086"/>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1BAF77-90BA-5D4C-8287-222DD2225063}"/>
              </a:ext>
            </a:extLst>
          </p:cNvPr>
          <p:cNvSpPr/>
          <p:nvPr/>
        </p:nvSpPr>
        <p:spPr>
          <a:xfrm>
            <a:off x="6239692" y="768717"/>
            <a:ext cx="2425337" cy="415498"/>
          </a:xfrm>
          <a:prstGeom prst="rect">
            <a:avLst/>
          </a:prstGeom>
        </p:spPr>
        <p:txBody>
          <a:bodyPr wrap="square">
            <a:spAutoFit/>
          </a:bodyPr>
          <a:lstStyle/>
          <a:p>
            <a:r>
              <a:rPr lang="en-US" sz="700" i="1" dirty="0">
                <a:latin typeface="Arial" panose="020B0604020202020204" pitchFamily="34" charset="0"/>
                <a:cs typeface="Arial" panose="020B0604020202020204" pitchFamily="34" charset="0"/>
              </a:rPr>
              <a:t>When a log record contains only a string message, it is called </a:t>
            </a:r>
            <a:r>
              <a:rPr lang="en-US" sz="700" i="1"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unstructured</a:t>
            </a:r>
            <a:r>
              <a:rPr lang="en-US" sz="700" i="1" dirty="0">
                <a:latin typeface="Arial" panose="020B0604020202020204" pitchFamily="34" charset="0"/>
                <a:cs typeface="Arial" panose="020B0604020202020204" pitchFamily="34" charset="0"/>
              </a:rPr>
              <a:t>: complex to process by AI/ML methods</a:t>
            </a:r>
          </a:p>
        </p:txBody>
      </p:sp>
      <p:sp>
        <p:nvSpPr>
          <p:cNvPr id="18" name="Rectangle 17">
            <a:extLst>
              <a:ext uri="{FF2B5EF4-FFF2-40B4-BE49-F238E27FC236}">
                <a16:creationId xmlns:a16="http://schemas.microsoft.com/office/drawing/2014/main" id="{CDFF1559-07D8-314D-BA66-146136FE114A}"/>
              </a:ext>
            </a:extLst>
          </p:cNvPr>
          <p:cNvSpPr/>
          <p:nvPr/>
        </p:nvSpPr>
        <p:spPr>
          <a:xfrm>
            <a:off x="6326778" y="4447500"/>
            <a:ext cx="2381794" cy="307777"/>
          </a:xfrm>
          <a:prstGeom prst="rect">
            <a:avLst/>
          </a:prstGeom>
        </p:spPr>
        <p:txBody>
          <a:bodyPr wrap="square">
            <a:spAutoFit/>
          </a:bodyPr>
          <a:lstStyle/>
          <a:p>
            <a:r>
              <a:rPr lang="en-US" sz="700" i="1" dirty="0">
                <a:latin typeface="Arial" panose="020B0604020202020204" pitchFamily="34" charset="0"/>
                <a:cs typeface="Arial" panose="020B0604020202020204" pitchFamily="34" charset="0"/>
              </a:rPr>
              <a:t>Serialize the entire message and additional metadata as JSON</a:t>
            </a:r>
          </a:p>
        </p:txBody>
      </p:sp>
      <p:cxnSp>
        <p:nvCxnSpPr>
          <p:cNvPr id="53" name="Straight Connector 52">
            <a:extLst>
              <a:ext uri="{FF2B5EF4-FFF2-40B4-BE49-F238E27FC236}">
                <a16:creationId xmlns:a16="http://schemas.microsoft.com/office/drawing/2014/main" id="{BC66F399-F676-B84A-B266-2E5F09A5EF8C}"/>
              </a:ext>
            </a:extLst>
          </p:cNvPr>
          <p:cNvCxnSpPr>
            <a:cxnSpLocks/>
          </p:cNvCxnSpPr>
          <p:nvPr/>
        </p:nvCxnSpPr>
        <p:spPr>
          <a:xfrm flipH="1" flipV="1">
            <a:off x="5647508" y="4027714"/>
            <a:ext cx="722812" cy="452847"/>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72BFF7CB-B922-4145-BF23-2D10B935BDD8}"/>
              </a:ext>
            </a:extLst>
          </p:cNvPr>
          <p:cNvSpPr/>
          <p:nvPr/>
        </p:nvSpPr>
        <p:spPr>
          <a:xfrm>
            <a:off x="6196149" y="1996625"/>
            <a:ext cx="2425337" cy="307777"/>
          </a:xfrm>
          <a:prstGeom prst="rect">
            <a:avLst/>
          </a:prstGeom>
        </p:spPr>
        <p:txBody>
          <a:bodyPr wrap="square">
            <a:spAutoFit/>
          </a:bodyPr>
          <a:lstStyle/>
          <a:p>
            <a:r>
              <a:rPr lang="en-US" sz="700" i="1" dirty="0">
                <a:latin typeface="Arial" panose="020B0604020202020204" pitchFamily="34" charset="0"/>
                <a:cs typeface="Arial" panose="020B0604020202020204" pitchFamily="34" charset="0"/>
              </a:rPr>
              <a:t>Parsing is done using, e.g., </a:t>
            </a:r>
            <a:r>
              <a:rPr lang="en-US" sz="700" dirty="0">
                <a:latin typeface="Arial" charset="0"/>
                <a:ea typeface="Arial" charset="0"/>
                <a:cs typeface="Arial" charset="0"/>
              </a:rPr>
              <a:t>SLCT, </a:t>
            </a:r>
            <a:r>
              <a:rPr lang="en-US" sz="700" dirty="0" err="1">
                <a:latin typeface="Arial" charset="0"/>
                <a:ea typeface="Arial" charset="0"/>
                <a:cs typeface="Arial" charset="0"/>
              </a:rPr>
              <a:t>LogCluster</a:t>
            </a:r>
            <a:r>
              <a:rPr lang="en-US" sz="700" dirty="0">
                <a:latin typeface="Arial" charset="0"/>
                <a:ea typeface="Arial" charset="0"/>
                <a:cs typeface="Arial" charset="0"/>
              </a:rPr>
              <a:t>, </a:t>
            </a:r>
            <a:r>
              <a:rPr lang="en-US" sz="700" dirty="0" err="1">
                <a:latin typeface="Arial" charset="0"/>
                <a:ea typeface="Arial" charset="0"/>
                <a:cs typeface="Arial" charset="0"/>
              </a:rPr>
              <a:t>IPLoM</a:t>
            </a:r>
            <a:r>
              <a:rPr lang="en-US" sz="700" dirty="0">
                <a:latin typeface="Arial" charset="0"/>
                <a:ea typeface="Arial" charset="0"/>
                <a:cs typeface="Arial" charset="0"/>
              </a:rPr>
              <a:t>, LKE Spell, Drain, etc.</a:t>
            </a:r>
            <a:r>
              <a:rPr lang="en-US" sz="700" i="1" dirty="0">
                <a:latin typeface="Arial" panose="020B0604020202020204" pitchFamily="34" charset="0"/>
                <a:cs typeface="Arial" panose="020B0604020202020204" pitchFamily="34" charset="0"/>
              </a:rPr>
              <a:t> </a:t>
            </a:r>
            <a:endParaRPr lang="en-US" sz="700" i="1" dirty="0">
              <a:solidFill>
                <a:srgbClr val="FF0000"/>
              </a:solidFill>
              <a:latin typeface="Arial" panose="020B0604020202020204"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DE3DB848-4D7B-9B48-9979-B599F887D6B5}"/>
              </a:ext>
            </a:extLst>
          </p:cNvPr>
          <p:cNvCxnSpPr>
            <a:cxnSpLocks/>
          </p:cNvCxnSpPr>
          <p:nvPr/>
        </p:nvCxnSpPr>
        <p:spPr>
          <a:xfrm flipH="1">
            <a:off x="7467601" y="1174571"/>
            <a:ext cx="404948" cy="566058"/>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9E3A40B-E2A7-EA40-92C1-78BAA0662B96}"/>
              </a:ext>
            </a:extLst>
          </p:cNvPr>
          <p:cNvCxnSpPr>
            <a:cxnSpLocks/>
          </p:cNvCxnSpPr>
          <p:nvPr/>
        </p:nvCxnSpPr>
        <p:spPr>
          <a:xfrm flipH="1">
            <a:off x="6409510" y="1862549"/>
            <a:ext cx="134981" cy="161109"/>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BEFC0AE7-0318-7445-9A6C-3C6EB45C7811}"/>
              </a:ext>
            </a:extLst>
          </p:cNvPr>
          <p:cNvSpPr/>
          <p:nvPr/>
        </p:nvSpPr>
        <p:spPr>
          <a:xfrm>
            <a:off x="4659085" y="1684024"/>
            <a:ext cx="4075611" cy="239485"/>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6A09EA-2AB5-E04C-84AF-7282612AFAC3}"/>
              </a:ext>
            </a:extLst>
          </p:cNvPr>
          <p:cNvSpPr/>
          <p:nvPr/>
        </p:nvSpPr>
        <p:spPr>
          <a:xfrm>
            <a:off x="4659085" y="3179719"/>
            <a:ext cx="4075611" cy="299356"/>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3F7AA5-368B-0347-A234-3CEC2306BE51}"/>
              </a:ext>
            </a:extLst>
          </p:cNvPr>
          <p:cNvSpPr txBox="1"/>
          <p:nvPr/>
        </p:nvSpPr>
        <p:spPr>
          <a:xfrm>
            <a:off x="398116" y="676892"/>
            <a:ext cx="3744000" cy="553998"/>
          </a:xfrm>
          <a:prstGeom prst="rect">
            <a:avLst/>
          </a:prstGeom>
          <a:noFill/>
        </p:spPr>
        <p:txBody>
          <a:bodyPr wrap="square" rtlCol="0">
            <a:spAutoFit/>
          </a:bodyPr>
          <a:lstStyle/>
          <a:p>
            <a:r>
              <a:rPr lang="en-US" sz="1000" b="1" dirty="0">
                <a:latin typeface="Arial" charset="0"/>
                <a:ea typeface="Arial" charset="0"/>
                <a:cs typeface="Arial" charset="0"/>
              </a:rPr>
              <a:t>Take Away</a:t>
            </a:r>
          </a:p>
          <a:p>
            <a:pPr marL="133350" indent="-133350">
              <a:buFont typeface="Wingdings" charset="2"/>
              <a:buChar char="§"/>
            </a:pPr>
            <a:r>
              <a:rPr lang="en-US" sz="1000" dirty="0">
                <a:latin typeface="Arial" charset="0"/>
                <a:ea typeface="Arial" charset="0"/>
                <a:cs typeface="Arial" charset="0"/>
              </a:rPr>
              <a:t>Generate </a:t>
            </a:r>
            <a:r>
              <a:rPr lang="en-US" sz="1000" u="sng" dirty="0">
                <a:latin typeface="Arial" charset="0"/>
                <a:ea typeface="Arial" charset="0"/>
                <a:cs typeface="Arial" charset="0"/>
              </a:rPr>
              <a:t>machine readable log files</a:t>
            </a:r>
            <a:r>
              <a:rPr lang="en-US" sz="1000" dirty="0">
                <a:latin typeface="Arial" charset="0"/>
                <a:ea typeface="Arial" charset="0"/>
                <a:cs typeface="Arial" charset="0"/>
              </a:rPr>
              <a:t> to supported advanced analytics for anomaly detection and root-cause analysis</a:t>
            </a:r>
          </a:p>
        </p:txBody>
      </p:sp>
      <p:cxnSp>
        <p:nvCxnSpPr>
          <p:cNvPr id="3" name="Straight Connector 2"/>
          <p:cNvCxnSpPr/>
          <p:nvPr/>
        </p:nvCxnSpPr>
        <p:spPr>
          <a:xfrm>
            <a:off x="4552367" y="1108783"/>
            <a:ext cx="0" cy="792000"/>
          </a:xfrm>
          <a:prstGeom prst="line">
            <a:avLst/>
          </a:prstGeom>
          <a:ln w="57150" cap="rnd">
            <a:solidFill>
              <a:srgbClr val="0070C0"/>
            </a:solidFill>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4552367" y="2608564"/>
            <a:ext cx="0" cy="1872000"/>
          </a:xfrm>
          <a:prstGeom prst="line">
            <a:avLst/>
          </a:prstGeom>
          <a:ln w="57150" cap="rnd">
            <a:solidFill>
              <a:srgbClr val="0070C0"/>
            </a:solidFill>
          </a:ln>
        </p:spPr>
        <p:style>
          <a:lnRef idx="1">
            <a:schemeClr val="dk1"/>
          </a:lnRef>
          <a:fillRef idx="0">
            <a:schemeClr val="dk1"/>
          </a:fillRef>
          <a:effectRef idx="0">
            <a:schemeClr val="dk1"/>
          </a:effectRef>
          <a:fontRef idx="minor">
            <a:schemeClr val="tx1"/>
          </a:fontRef>
        </p:style>
      </p:cxnSp>
      <p:sp>
        <p:nvSpPr>
          <p:cNvPr id="2" name="Down Arrow 1"/>
          <p:cNvSpPr/>
          <p:nvPr/>
        </p:nvSpPr>
        <p:spPr>
          <a:xfrm>
            <a:off x="6670766" y="2337196"/>
            <a:ext cx="241222" cy="157074"/>
          </a:xfrm>
          <a:prstGeom prst="down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74946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4F711A1-19C5-3540-B1C3-C73F79E96E72}"/>
              </a:ext>
            </a:extLst>
          </p:cNvPr>
          <p:cNvSpPr/>
          <p:nvPr/>
        </p:nvSpPr>
        <p:spPr>
          <a:xfrm>
            <a:off x="4682950" y="1660885"/>
            <a:ext cx="4075611" cy="1142375"/>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8CD9E53-D753-9744-B3BB-5E9727DE54D1}"/>
              </a:ext>
            </a:extLst>
          </p:cNvPr>
          <p:cNvSpPr/>
          <p:nvPr/>
        </p:nvSpPr>
        <p:spPr>
          <a:xfrm>
            <a:off x="423416" y="4312431"/>
            <a:ext cx="4075611" cy="314794"/>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ACF249-5EA8-FD4D-B237-A4A8A57EE813}"/>
              </a:ext>
            </a:extLst>
          </p:cNvPr>
          <p:cNvSpPr/>
          <p:nvPr/>
        </p:nvSpPr>
        <p:spPr>
          <a:xfrm>
            <a:off x="423416" y="1659173"/>
            <a:ext cx="4075611" cy="2338466"/>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p:txBody>
          <a:bodyPr/>
          <a:lstStyle/>
          <a:p>
            <a:r>
              <a:rPr lang="en-US" sz="1400" dirty="0">
                <a:latin typeface="Arial" charset="0"/>
                <a:ea typeface="Arial" charset="0"/>
                <a:cs typeface="Arial" charset="0"/>
              </a:rPr>
              <a:t>Structured Logging</a:t>
            </a:r>
            <a:br>
              <a:rPr lang="en-US" sz="1400" dirty="0">
                <a:latin typeface="Arial" charset="0"/>
                <a:ea typeface="Arial" charset="0"/>
                <a:cs typeface="Arial" charset="0"/>
              </a:rPr>
            </a:br>
            <a:r>
              <a:rPr lang="en-US" sz="1400" b="0" dirty="0">
                <a:latin typeface="Arial" charset="0"/>
                <a:ea typeface="Arial" charset="0"/>
                <a:cs typeface="Arial" charset="0"/>
              </a:rPr>
              <a:t>Implementation</a:t>
            </a:r>
            <a:endParaRPr lang="en-US" sz="1400" b="0" dirty="0"/>
          </a:p>
        </p:txBody>
      </p:sp>
      <p:sp>
        <p:nvSpPr>
          <p:cNvPr id="7" name="Rectangle 6">
            <a:extLst>
              <a:ext uri="{FF2B5EF4-FFF2-40B4-BE49-F238E27FC236}">
                <a16:creationId xmlns:a16="http://schemas.microsoft.com/office/drawing/2014/main" id="{285A4DE6-6671-E94E-80A3-F651F9E5CBAD}"/>
              </a:ext>
            </a:extLst>
          </p:cNvPr>
          <p:cNvSpPr/>
          <p:nvPr/>
        </p:nvSpPr>
        <p:spPr>
          <a:xfrm>
            <a:off x="359375" y="1414664"/>
            <a:ext cx="2395207" cy="246221"/>
          </a:xfrm>
          <a:prstGeom prst="rect">
            <a:avLst/>
          </a:prstGeom>
        </p:spPr>
        <p:txBody>
          <a:bodyPr wrap="none">
            <a:spAutoFit/>
          </a:bodyPr>
          <a:lstStyle/>
          <a:p>
            <a:r>
              <a:rPr lang="en-US" sz="1000" b="1" dirty="0">
                <a:latin typeface="Arial" charset="0"/>
                <a:ea typeface="Arial" charset="0"/>
                <a:cs typeface="Arial" charset="0"/>
              </a:rPr>
              <a:t>Simple implementation in Python [2]</a:t>
            </a:r>
            <a:endParaRPr lang="en-US" sz="1000" dirty="0"/>
          </a:p>
        </p:txBody>
      </p:sp>
      <p:sp>
        <p:nvSpPr>
          <p:cNvPr id="26" name="TextBox 25">
            <a:extLst>
              <a:ext uri="{FF2B5EF4-FFF2-40B4-BE49-F238E27FC236}">
                <a16:creationId xmlns:a16="http://schemas.microsoft.com/office/drawing/2014/main" id="{323F7AA5-368B-0347-A234-3CEC2306BE51}"/>
              </a:ext>
            </a:extLst>
          </p:cNvPr>
          <p:cNvSpPr txBox="1"/>
          <p:nvPr/>
        </p:nvSpPr>
        <p:spPr>
          <a:xfrm>
            <a:off x="395288" y="665808"/>
            <a:ext cx="3744000" cy="707886"/>
          </a:xfrm>
          <a:prstGeom prst="rect">
            <a:avLst/>
          </a:prstGeom>
          <a:noFill/>
        </p:spPr>
        <p:txBody>
          <a:bodyPr wrap="square" rtlCol="0">
            <a:spAutoFit/>
          </a:bodyPr>
          <a:lstStyle/>
          <a:p>
            <a:r>
              <a:rPr lang="en-US" sz="1000" b="1" dirty="0">
                <a:latin typeface="Arial" charset="0"/>
                <a:ea typeface="Arial" charset="0"/>
                <a:cs typeface="Arial" charset="0"/>
              </a:rPr>
              <a:t>Take Away</a:t>
            </a:r>
          </a:p>
          <a:p>
            <a:pPr marL="133350" indent="-133350">
              <a:buFont typeface="Wingdings" charset="2"/>
              <a:buChar char="§"/>
            </a:pPr>
            <a:r>
              <a:rPr lang="en-US" sz="1000" dirty="0">
                <a:latin typeface="Arial" charset="0"/>
                <a:ea typeface="Arial" charset="0"/>
                <a:cs typeface="Arial" charset="0"/>
              </a:rPr>
              <a:t>Structured logging libraries exist for most languages. Google also provides a solution</a:t>
            </a:r>
          </a:p>
          <a:p>
            <a:pPr marL="312738" lvl="1" indent="-179388">
              <a:buFont typeface="Cambria" panose="02040503050406030204" pitchFamily="18" charset="0"/>
              <a:buChar char="⎻"/>
            </a:pPr>
            <a:r>
              <a:rPr lang="en-US" sz="1000" dirty="0">
                <a:latin typeface="Arial" charset="0"/>
                <a:ea typeface="Arial" charset="0"/>
                <a:cs typeface="Arial" charset="0"/>
              </a:rPr>
              <a:t>https://</a:t>
            </a:r>
            <a:r>
              <a:rPr lang="en-US" sz="1000" dirty="0" err="1">
                <a:latin typeface="Arial" charset="0"/>
                <a:ea typeface="Arial" charset="0"/>
                <a:cs typeface="Arial" charset="0"/>
              </a:rPr>
              <a:t>cloud.google.com</a:t>
            </a:r>
            <a:r>
              <a:rPr lang="en-US" sz="1000" dirty="0">
                <a:latin typeface="Arial" charset="0"/>
                <a:ea typeface="Arial" charset="0"/>
                <a:cs typeface="Arial" charset="0"/>
              </a:rPr>
              <a:t>/logging/docs/structured-logging</a:t>
            </a:r>
            <a:endParaRPr lang="en-US" sz="1000" dirty="0">
              <a:solidFill>
                <a:srgbClr val="009900"/>
              </a:solidFill>
              <a:latin typeface="Arial" charset="0"/>
              <a:ea typeface="Arial" charset="0"/>
              <a:cs typeface="Arial" charset="0"/>
            </a:endParaRPr>
          </a:p>
        </p:txBody>
      </p:sp>
      <p:sp>
        <p:nvSpPr>
          <p:cNvPr id="2" name="Rectangle 1">
            <a:extLst>
              <a:ext uri="{FF2B5EF4-FFF2-40B4-BE49-F238E27FC236}">
                <a16:creationId xmlns:a16="http://schemas.microsoft.com/office/drawing/2014/main" id="{95B23630-817F-2643-84C4-48B8CCA8DC72}"/>
              </a:ext>
            </a:extLst>
          </p:cNvPr>
          <p:cNvSpPr/>
          <p:nvPr/>
        </p:nvSpPr>
        <p:spPr>
          <a:xfrm>
            <a:off x="418776" y="1733148"/>
            <a:ext cx="4092315" cy="2169825"/>
          </a:xfrm>
          <a:prstGeom prst="rect">
            <a:avLst/>
          </a:prstGeom>
        </p:spPr>
        <p:txBody>
          <a:bodyPr wrap="square">
            <a:spAutoFit/>
          </a:bodyPr>
          <a:lstStyle/>
          <a:p>
            <a:r>
              <a:rPr lang="en-US" sz="900" dirty="0">
                <a:solidFill>
                  <a:srgbClr val="CC7832"/>
                </a:solidFill>
                <a:latin typeface="Arial" panose="020B0604020202020204" pitchFamily="34" charset="0"/>
                <a:cs typeface="Arial" panose="020B0604020202020204" pitchFamily="34" charset="0"/>
              </a:rPr>
              <a:t>import </a:t>
            </a:r>
            <a:r>
              <a:rPr lang="en-US" sz="900" dirty="0" err="1">
                <a:latin typeface="Arial" panose="020B0604020202020204" pitchFamily="34" charset="0"/>
                <a:cs typeface="Arial" panose="020B0604020202020204" pitchFamily="34" charset="0"/>
              </a:rPr>
              <a:t>json</a:t>
            </a:r>
            <a:br>
              <a:rPr lang="en-US" sz="900" dirty="0">
                <a:latin typeface="Arial" panose="020B0604020202020204" pitchFamily="34" charset="0"/>
                <a:cs typeface="Arial" panose="020B0604020202020204" pitchFamily="34" charset="0"/>
              </a:rPr>
            </a:br>
            <a:r>
              <a:rPr lang="en-US" sz="900" dirty="0">
                <a:solidFill>
                  <a:srgbClr val="CC7832"/>
                </a:solidFill>
                <a:latin typeface="Arial" panose="020B0604020202020204" pitchFamily="34" charset="0"/>
                <a:cs typeface="Arial" panose="020B0604020202020204" pitchFamily="34" charset="0"/>
              </a:rPr>
              <a:t>import </a:t>
            </a:r>
            <a:r>
              <a:rPr lang="en-US" sz="900" dirty="0">
                <a:latin typeface="Arial" panose="020B0604020202020204" pitchFamily="34" charset="0"/>
                <a:cs typeface="Arial" panose="020B0604020202020204" pitchFamily="34" charset="0"/>
              </a:rPr>
              <a:t>logging</a:t>
            </a:r>
            <a:br>
              <a:rPr lang="en-US" sz="900" dirty="0">
                <a:latin typeface="Arial" panose="020B0604020202020204" pitchFamily="34" charset="0"/>
                <a:cs typeface="Arial" panose="020B0604020202020204" pitchFamily="34" charset="0"/>
              </a:rPr>
            </a:br>
            <a:br>
              <a:rPr lang="en-US" sz="900" dirty="0">
                <a:latin typeface="Arial" panose="020B0604020202020204" pitchFamily="34" charset="0"/>
                <a:cs typeface="Arial" panose="020B0604020202020204" pitchFamily="34" charset="0"/>
              </a:rPr>
            </a:br>
            <a:r>
              <a:rPr lang="en-US" sz="900" dirty="0">
                <a:solidFill>
                  <a:srgbClr val="CC7832"/>
                </a:solidFill>
                <a:latin typeface="Arial" panose="020B0604020202020204" pitchFamily="34" charset="0"/>
                <a:cs typeface="Arial" panose="020B0604020202020204" pitchFamily="34" charset="0"/>
              </a:rPr>
              <a:t>class </a:t>
            </a:r>
            <a:r>
              <a:rPr lang="en-US" sz="900" dirty="0" err="1">
                <a:latin typeface="Arial" panose="020B0604020202020204" pitchFamily="34" charset="0"/>
                <a:cs typeface="Arial" panose="020B0604020202020204" pitchFamily="34" charset="0"/>
              </a:rPr>
              <a:t>StructuredMessage</a:t>
            </a:r>
            <a:r>
              <a:rPr lang="en-US" sz="900" dirty="0">
                <a:latin typeface="Arial" panose="020B0604020202020204" pitchFamily="34" charset="0"/>
                <a:cs typeface="Arial" panose="020B0604020202020204" pitchFamily="34" charset="0"/>
              </a:rPr>
              <a:t>(</a:t>
            </a:r>
            <a:r>
              <a:rPr lang="en-US" sz="900" dirty="0">
                <a:solidFill>
                  <a:srgbClr val="8888C6"/>
                </a:solidFill>
                <a:latin typeface="Arial" panose="020B0604020202020204" pitchFamily="34" charset="0"/>
                <a:cs typeface="Arial" panose="020B0604020202020204" pitchFamily="34" charset="0"/>
              </a:rPr>
              <a:t>object</a:t>
            </a:r>
            <a:r>
              <a:rPr lang="en-US" sz="900" dirty="0">
                <a:latin typeface="Arial" panose="020B0604020202020204" pitchFamily="34" charset="0"/>
                <a:cs typeface="Arial" panose="020B0604020202020204" pitchFamily="34" charset="0"/>
              </a:rPr>
              <a:t>):</a:t>
            </a:r>
            <a:br>
              <a:rPr lang="en-US" sz="900" dirty="0">
                <a:latin typeface="Arial" panose="020B0604020202020204" pitchFamily="34" charset="0"/>
                <a:cs typeface="Arial" panose="020B0604020202020204" pitchFamily="34" charset="0"/>
              </a:rPr>
            </a:br>
            <a:r>
              <a:rPr lang="en-US" sz="900" dirty="0">
                <a:latin typeface="Arial" panose="020B0604020202020204" pitchFamily="34" charset="0"/>
                <a:cs typeface="Arial" panose="020B0604020202020204" pitchFamily="34" charset="0"/>
              </a:rPr>
              <a:t>    </a:t>
            </a:r>
            <a:r>
              <a:rPr lang="en-US" sz="900" dirty="0">
                <a:solidFill>
                  <a:srgbClr val="CC7832"/>
                </a:solidFill>
                <a:latin typeface="Arial" panose="020B0604020202020204" pitchFamily="34" charset="0"/>
                <a:cs typeface="Arial" panose="020B0604020202020204" pitchFamily="34" charset="0"/>
              </a:rPr>
              <a:t>def </a:t>
            </a:r>
            <a:r>
              <a:rPr lang="en-US" sz="900" dirty="0">
                <a:solidFill>
                  <a:srgbClr val="B200B2"/>
                </a:solidFill>
                <a:latin typeface="Arial" panose="020B0604020202020204" pitchFamily="34" charset="0"/>
                <a:cs typeface="Arial" panose="020B0604020202020204" pitchFamily="34" charset="0"/>
              </a:rPr>
              <a:t>__</a:t>
            </a:r>
            <a:r>
              <a:rPr lang="en-US" sz="900" dirty="0" err="1">
                <a:solidFill>
                  <a:srgbClr val="B200B2"/>
                </a:solidFill>
                <a:latin typeface="Arial" panose="020B0604020202020204" pitchFamily="34" charset="0"/>
                <a:cs typeface="Arial" panose="020B0604020202020204" pitchFamily="34" charset="0"/>
              </a:rPr>
              <a:t>init</a:t>
            </a:r>
            <a:r>
              <a:rPr lang="en-US" sz="900" dirty="0">
                <a:solidFill>
                  <a:srgbClr val="B200B2"/>
                </a:solidFill>
                <a:latin typeface="Arial" panose="020B0604020202020204" pitchFamily="34" charset="0"/>
                <a:cs typeface="Arial" panose="020B0604020202020204" pitchFamily="34" charset="0"/>
              </a:rPr>
              <a:t>__</a:t>
            </a:r>
            <a:r>
              <a:rPr lang="en-US" sz="900" dirty="0">
                <a:latin typeface="Arial" panose="020B0604020202020204" pitchFamily="34" charset="0"/>
                <a:cs typeface="Arial" panose="020B0604020202020204" pitchFamily="34" charset="0"/>
              </a:rPr>
              <a:t>(</a:t>
            </a:r>
            <a:r>
              <a:rPr lang="en-US" sz="900" dirty="0">
                <a:solidFill>
                  <a:srgbClr val="94558D"/>
                </a:solidFill>
                <a:latin typeface="Arial" panose="020B0604020202020204" pitchFamily="34" charset="0"/>
                <a:cs typeface="Arial" panose="020B0604020202020204" pitchFamily="34" charset="0"/>
              </a:rPr>
              <a:t>self</a:t>
            </a:r>
            <a:r>
              <a:rPr lang="en-US" sz="900" dirty="0">
                <a:solidFill>
                  <a:srgbClr val="CC7832"/>
                </a:solidFill>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message</a:t>
            </a:r>
            <a:r>
              <a:rPr lang="en-US" sz="900" dirty="0">
                <a:solidFill>
                  <a:srgbClr val="CC7832"/>
                </a:solidFill>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a:t>
            </a:r>
            <a:r>
              <a:rPr lang="en-US" sz="900" dirty="0" err="1">
                <a:latin typeface="Arial" panose="020B0604020202020204" pitchFamily="34" charset="0"/>
                <a:cs typeface="Arial" panose="020B0604020202020204" pitchFamily="34" charset="0"/>
              </a:rPr>
              <a:t>kwargs</a:t>
            </a:r>
            <a:r>
              <a:rPr lang="en-US" sz="900" dirty="0">
                <a:latin typeface="Arial" panose="020B0604020202020204" pitchFamily="34" charset="0"/>
                <a:cs typeface="Arial" panose="020B0604020202020204" pitchFamily="34" charset="0"/>
              </a:rPr>
              <a:t>):</a:t>
            </a:r>
            <a:br>
              <a:rPr lang="en-US" sz="900" dirty="0">
                <a:latin typeface="Arial" panose="020B0604020202020204" pitchFamily="34" charset="0"/>
                <a:cs typeface="Arial" panose="020B0604020202020204" pitchFamily="34" charset="0"/>
              </a:rPr>
            </a:br>
            <a:r>
              <a:rPr lang="en-US" sz="900" dirty="0">
                <a:latin typeface="Arial" panose="020B0604020202020204" pitchFamily="34" charset="0"/>
                <a:cs typeface="Arial" panose="020B0604020202020204" pitchFamily="34" charset="0"/>
              </a:rPr>
              <a:t>        </a:t>
            </a:r>
            <a:r>
              <a:rPr lang="en-US" sz="900" dirty="0" err="1">
                <a:solidFill>
                  <a:srgbClr val="94558D"/>
                </a:solidFill>
                <a:latin typeface="Arial" panose="020B0604020202020204" pitchFamily="34" charset="0"/>
                <a:cs typeface="Arial" panose="020B0604020202020204" pitchFamily="34" charset="0"/>
              </a:rPr>
              <a:t>self</a:t>
            </a:r>
            <a:r>
              <a:rPr lang="en-US" sz="900" dirty="0" err="1">
                <a:latin typeface="Arial" panose="020B0604020202020204" pitchFamily="34" charset="0"/>
                <a:cs typeface="Arial" panose="020B0604020202020204" pitchFamily="34" charset="0"/>
              </a:rPr>
              <a:t>.message</a:t>
            </a:r>
            <a:r>
              <a:rPr lang="en-US" sz="900" dirty="0">
                <a:latin typeface="Arial" panose="020B0604020202020204" pitchFamily="34" charset="0"/>
                <a:cs typeface="Arial" panose="020B0604020202020204" pitchFamily="34" charset="0"/>
              </a:rPr>
              <a:t> = message</a:t>
            </a:r>
            <a:br>
              <a:rPr lang="en-US" sz="900" dirty="0">
                <a:latin typeface="Arial" panose="020B0604020202020204" pitchFamily="34" charset="0"/>
                <a:cs typeface="Arial" panose="020B0604020202020204" pitchFamily="34" charset="0"/>
              </a:rPr>
            </a:br>
            <a:r>
              <a:rPr lang="en-US" sz="900" dirty="0">
                <a:latin typeface="Arial" panose="020B0604020202020204" pitchFamily="34" charset="0"/>
                <a:cs typeface="Arial" panose="020B0604020202020204" pitchFamily="34" charset="0"/>
              </a:rPr>
              <a:t>        </a:t>
            </a:r>
            <a:r>
              <a:rPr lang="en-US" sz="900" dirty="0" err="1">
                <a:solidFill>
                  <a:srgbClr val="94558D"/>
                </a:solidFill>
                <a:latin typeface="Arial" panose="020B0604020202020204" pitchFamily="34" charset="0"/>
                <a:cs typeface="Arial" panose="020B0604020202020204" pitchFamily="34" charset="0"/>
              </a:rPr>
              <a:t>self</a:t>
            </a:r>
            <a:r>
              <a:rPr lang="en-US" sz="900" dirty="0" err="1">
                <a:latin typeface="Arial" panose="020B0604020202020204" pitchFamily="34" charset="0"/>
                <a:cs typeface="Arial" panose="020B0604020202020204" pitchFamily="34" charset="0"/>
              </a:rPr>
              <a:t>.kwargs</a:t>
            </a:r>
            <a:r>
              <a:rPr lang="en-US" sz="900" dirty="0">
                <a:latin typeface="Arial" panose="020B0604020202020204" pitchFamily="34" charset="0"/>
                <a:cs typeface="Arial" panose="020B0604020202020204" pitchFamily="34" charset="0"/>
              </a:rPr>
              <a:t> = </a:t>
            </a:r>
            <a:r>
              <a:rPr lang="en-US" sz="900" dirty="0" err="1">
                <a:latin typeface="Arial" panose="020B0604020202020204" pitchFamily="34" charset="0"/>
                <a:cs typeface="Arial" panose="020B0604020202020204" pitchFamily="34" charset="0"/>
              </a:rPr>
              <a:t>kwargs</a:t>
            </a:r>
            <a:br>
              <a:rPr lang="en-US" sz="900" dirty="0">
                <a:latin typeface="Arial" panose="020B0604020202020204" pitchFamily="34" charset="0"/>
                <a:cs typeface="Arial" panose="020B0604020202020204" pitchFamily="34" charset="0"/>
              </a:rPr>
            </a:br>
            <a:br>
              <a:rPr lang="en-US" sz="900" dirty="0">
                <a:latin typeface="Arial" panose="020B0604020202020204" pitchFamily="34" charset="0"/>
                <a:cs typeface="Arial" panose="020B0604020202020204" pitchFamily="34" charset="0"/>
              </a:rPr>
            </a:br>
            <a:r>
              <a:rPr lang="en-US" sz="900" dirty="0">
                <a:latin typeface="Arial" panose="020B0604020202020204" pitchFamily="34" charset="0"/>
                <a:cs typeface="Arial" panose="020B0604020202020204" pitchFamily="34" charset="0"/>
              </a:rPr>
              <a:t>    </a:t>
            </a:r>
            <a:r>
              <a:rPr lang="en-US" sz="900" dirty="0">
                <a:solidFill>
                  <a:srgbClr val="CC7832"/>
                </a:solidFill>
                <a:latin typeface="Arial" panose="020B0604020202020204" pitchFamily="34" charset="0"/>
                <a:cs typeface="Arial" panose="020B0604020202020204" pitchFamily="34" charset="0"/>
              </a:rPr>
              <a:t>def </a:t>
            </a:r>
            <a:r>
              <a:rPr lang="en-US" sz="900" dirty="0">
                <a:solidFill>
                  <a:srgbClr val="B200B2"/>
                </a:solidFill>
                <a:latin typeface="Arial" panose="020B0604020202020204" pitchFamily="34" charset="0"/>
                <a:cs typeface="Arial" panose="020B0604020202020204" pitchFamily="34" charset="0"/>
              </a:rPr>
              <a:t>__</a:t>
            </a:r>
            <a:r>
              <a:rPr lang="en-US" sz="900" dirty="0" err="1">
                <a:solidFill>
                  <a:srgbClr val="B200B2"/>
                </a:solidFill>
                <a:latin typeface="Arial" panose="020B0604020202020204" pitchFamily="34" charset="0"/>
                <a:cs typeface="Arial" panose="020B0604020202020204" pitchFamily="34" charset="0"/>
              </a:rPr>
              <a:t>str</a:t>
            </a:r>
            <a:r>
              <a:rPr lang="en-US" sz="900" dirty="0">
                <a:solidFill>
                  <a:srgbClr val="B200B2"/>
                </a:solidFill>
                <a:latin typeface="Arial" panose="020B0604020202020204" pitchFamily="34" charset="0"/>
                <a:cs typeface="Arial" panose="020B0604020202020204" pitchFamily="34" charset="0"/>
              </a:rPr>
              <a:t>__</a:t>
            </a:r>
            <a:r>
              <a:rPr lang="en-US" sz="900" dirty="0">
                <a:latin typeface="Arial" panose="020B0604020202020204" pitchFamily="34" charset="0"/>
                <a:cs typeface="Arial" panose="020B0604020202020204" pitchFamily="34" charset="0"/>
              </a:rPr>
              <a:t>(</a:t>
            </a:r>
            <a:r>
              <a:rPr lang="en-US" sz="900" dirty="0">
                <a:solidFill>
                  <a:srgbClr val="94558D"/>
                </a:solidFill>
                <a:latin typeface="Arial" panose="020B0604020202020204" pitchFamily="34" charset="0"/>
                <a:cs typeface="Arial" panose="020B0604020202020204" pitchFamily="34" charset="0"/>
              </a:rPr>
              <a:t>self</a:t>
            </a:r>
            <a:r>
              <a:rPr lang="en-US" sz="900" dirty="0">
                <a:latin typeface="Arial" panose="020B0604020202020204" pitchFamily="34" charset="0"/>
                <a:cs typeface="Arial" panose="020B0604020202020204" pitchFamily="34" charset="0"/>
              </a:rPr>
              <a:t>):</a:t>
            </a:r>
            <a:br>
              <a:rPr lang="en-US" sz="900" dirty="0">
                <a:latin typeface="Arial" panose="020B0604020202020204" pitchFamily="34" charset="0"/>
                <a:cs typeface="Arial" panose="020B0604020202020204" pitchFamily="34" charset="0"/>
              </a:rPr>
            </a:br>
            <a:r>
              <a:rPr lang="en-US" sz="900" dirty="0">
                <a:latin typeface="Arial" panose="020B0604020202020204" pitchFamily="34" charset="0"/>
                <a:cs typeface="Arial" panose="020B0604020202020204" pitchFamily="34" charset="0"/>
              </a:rPr>
              <a:t>        </a:t>
            </a:r>
            <a:r>
              <a:rPr lang="en-US" sz="900" dirty="0">
                <a:solidFill>
                  <a:srgbClr val="CC7832"/>
                </a:solidFill>
                <a:latin typeface="Arial" panose="020B0604020202020204" pitchFamily="34" charset="0"/>
                <a:cs typeface="Arial" panose="020B0604020202020204" pitchFamily="34" charset="0"/>
              </a:rPr>
              <a:t>return </a:t>
            </a:r>
            <a:r>
              <a:rPr lang="en-US" sz="900" dirty="0">
                <a:solidFill>
                  <a:srgbClr val="6A8759"/>
                </a:solidFill>
                <a:latin typeface="Arial" panose="020B0604020202020204" pitchFamily="34" charset="0"/>
                <a:cs typeface="Arial" panose="020B0604020202020204" pitchFamily="34" charset="0"/>
              </a:rPr>
              <a:t>‘{%s: %s}' </a:t>
            </a:r>
            <a:r>
              <a:rPr lang="en-US" sz="900" dirty="0">
                <a:latin typeface="Arial" panose="020B0604020202020204" pitchFamily="34" charset="0"/>
                <a:cs typeface="Arial" panose="020B0604020202020204" pitchFamily="34" charset="0"/>
              </a:rPr>
              <a:t>% (</a:t>
            </a:r>
            <a:r>
              <a:rPr lang="en-US" sz="900" dirty="0" err="1">
                <a:solidFill>
                  <a:srgbClr val="94558D"/>
                </a:solidFill>
                <a:latin typeface="Arial" panose="020B0604020202020204" pitchFamily="34" charset="0"/>
                <a:cs typeface="Arial" panose="020B0604020202020204" pitchFamily="34" charset="0"/>
              </a:rPr>
              <a:t>self</a:t>
            </a:r>
            <a:r>
              <a:rPr lang="en-US" sz="900" dirty="0" err="1">
                <a:latin typeface="Arial" panose="020B0604020202020204" pitchFamily="34" charset="0"/>
                <a:cs typeface="Arial" panose="020B0604020202020204" pitchFamily="34" charset="0"/>
              </a:rPr>
              <a:t>.message</a:t>
            </a:r>
            <a:r>
              <a:rPr lang="en-US" sz="900" dirty="0">
                <a:solidFill>
                  <a:srgbClr val="CC7832"/>
                </a:solidFill>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json.dumps</a:t>
            </a:r>
            <a:r>
              <a:rPr lang="en-US" sz="900" dirty="0">
                <a:latin typeface="Arial" panose="020B0604020202020204" pitchFamily="34" charset="0"/>
                <a:cs typeface="Arial" panose="020B0604020202020204" pitchFamily="34" charset="0"/>
              </a:rPr>
              <a:t>(</a:t>
            </a:r>
            <a:r>
              <a:rPr lang="en-US" sz="900" dirty="0" err="1">
                <a:solidFill>
                  <a:srgbClr val="94558D"/>
                </a:solidFill>
                <a:latin typeface="Arial" panose="020B0604020202020204" pitchFamily="34" charset="0"/>
                <a:cs typeface="Arial" panose="020B0604020202020204" pitchFamily="34" charset="0"/>
              </a:rPr>
              <a:t>self</a:t>
            </a:r>
            <a:r>
              <a:rPr lang="en-US" sz="900" dirty="0" err="1">
                <a:latin typeface="Arial" panose="020B0604020202020204" pitchFamily="34" charset="0"/>
                <a:cs typeface="Arial" panose="020B0604020202020204" pitchFamily="34" charset="0"/>
              </a:rPr>
              <a:t>.kwargs</a:t>
            </a:r>
            <a:r>
              <a:rPr lang="en-US" sz="900" dirty="0">
                <a:latin typeface="Arial" panose="020B0604020202020204" pitchFamily="34" charset="0"/>
                <a:cs typeface="Arial" panose="020B0604020202020204" pitchFamily="34" charset="0"/>
              </a:rPr>
              <a:t>))</a:t>
            </a:r>
            <a:br>
              <a:rPr lang="en-US" sz="900" dirty="0">
                <a:latin typeface="Arial" panose="020B0604020202020204" pitchFamily="34" charset="0"/>
                <a:cs typeface="Arial" panose="020B0604020202020204" pitchFamily="34" charset="0"/>
              </a:rPr>
            </a:br>
            <a:br>
              <a:rPr lang="en-US" sz="900" dirty="0">
                <a:latin typeface="Arial" panose="020B0604020202020204" pitchFamily="34" charset="0"/>
                <a:cs typeface="Arial" panose="020B0604020202020204" pitchFamily="34" charset="0"/>
              </a:rPr>
            </a:br>
            <a:r>
              <a:rPr lang="en-US" sz="900" dirty="0">
                <a:latin typeface="Arial" panose="020B0604020202020204" pitchFamily="34" charset="0"/>
                <a:cs typeface="Arial" panose="020B0604020202020204" pitchFamily="34" charset="0"/>
              </a:rPr>
              <a:t>m = </a:t>
            </a:r>
            <a:r>
              <a:rPr lang="en-US" sz="900" dirty="0" err="1">
                <a:latin typeface="Arial" panose="020B0604020202020204" pitchFamily="34" charset="0"/>
                <a:cs typeface="Arial" panose="020B0604020202020204" pitchFamily="34" charset="0"/>
              </a:rPr>
              <a:t>StructuredMessage</a:t>
            </a:r>
            <a:r>
              <a:rPr lang="en-US" sz="900" dirty="0">
                <a:latin typeface="Arial" panose="020B0604020202020204" pitchFamily="34" charset="0"/>
                <a:cs typeface="Arial" panose="020B0604020202020204" pitchFamily="34" charset="0"/>
              </a:rPr>
              <a:t>   </a:t>
            </a:r>
            <a:r>
              <a:rPr lang="en-US" sz="900" dirty="0">
                <a:solidFill>
                  <a:srgbClr val="808080"/>
                </a:solidFill>
                <a:latin typeface="Arial" panose="020B0604020202020204" pitchFamily="34" charset="0"/>
                <a:cs typeface="Arial" panose="020B0604020202020204" pitchFamily="34" charset="0"/>
              </a:rPr>
              <a:t># optional, to improve readability</a:t>
            </a:r>
            <a:br>
              <a:rPr lang="en-US" sz="900" dirty="0">
                <a:solidFill>
                  <a:srgbClr val="808080"/>
                </a:solidFill>
                <a:latin typeface="Arial" panose="020B0604020202020204" pitchFamily="34" charset="0"/>
                <a:cs typeface="Arial" panose="020B0604020202020204" pitchFamily="34" charset="0"/>
              </a:rPr>
            </a:br>
            <a:br>
              <a:rPr lang="en-US" sz="900" dirty="0">
                <a:solidFill>
                  <a:srgbClr val="808080"/>
                </a:solidFill>
                <a:latin typeface="Arial" panose="020B0604020202020204" pitchFamily="34" charset="0"/>
                <a:cs typeface="Arial" panose="020B0604020202020204" pitchFamily="34" charset="0"/>
              </a:rPr>
            </a:br>
            <a:r>
              <a:rPr lang="en-US" sz="900" dirty="0" err="1">
                <a:latin typeface="Arial" panose="020B0604020202020204" pitchFamily="34" charset="0"/>
                <a:cs typeface="Arial" panose="020B0604020202020204" pitchFamily="34" charset="0"/>
              </a:rPr>
              <a:t>logging.basicConfig</a:t>
            </a:r>
            <a:r>
              <a:rPr lang="en-US" sz="900" dirty="0">
                <a:latin typeface="Arial" panose="020B0604020202020204" pitchFamily="34" charset="0"/>
                <a:cs typeface="Arial" panose="020B0604020202020204" pitchFamily="34" charset="0"/>
              </a:rPr>
              <a:t>(</a:t>
            </a:r>
            <a:r>
              <a:rPr lang="en-US" sz="900" dirty="0">
                <a:solidFill>
                  <a:srgbClr val="AA4926"/>
                </a:solidFill>
                <a:latin typeface="Arial" panose="020B0604020202020204" pitchFamily="34" charset="0"/>
                <a:cs typeface="Arial" panose="020B0604020202020204" pitchFamily="34" charset="0"/>
              </a:rPr>
              <a:t>level</a:t>
            </a:r>
            <a:r>
              <a:rPr lang="en-US" sz="900" dirty="0">
                <a:latin typeface="Arial" panose="020B0604020202020204" pitchFamily="34" charset="0"/>
                <a:cs typeface="Arial" panose="020B0604020202020204" pitchFamily="34" charset="0"/>
              </a:rPr>
              <a:t>=logging.INFO</a:t>
            </a:r>
            <a:r>
              <a:rPr lang="en-US" sz="900" dirty="0">
                <a:solidFill>
                  <a:srgbClr val="CC7832"/>
                </a:solidFill>
                <a:latin typeface="Arial" panose="020B0604020202020204" pitchFamily="34" charset="0"/>
                <a:cs typeface="Arial" panose="020B0604020202020204" pitchFamily="34" charset="0"/>
              </a:rPr>
              <a:t>, </a:t>
            </a:r>
            <a:r>
              <a:rPr lang="en-US" sz="900" dirty="0">
                <a:solidFill>
                  <a:srgbClr val="AA4926"/>
                </a:solidFill>
                <a:latin typeface="Arial" panose="020B0604020202020204" pitchFamily="34" charset="0"/>
                <a:cs typeface="Arial" panose="020B0604020202020204" pitchFamily="34" charset="0"/>
              </a:rPr>
              <a:t>format</a:t>
            </a:r>
            <a:r>
              <a:rPr lang="en-US" sz="900" dirty="0">
                <a:latin typeface="Arial" panose="020B0604020202020204" pitchFamily="34" charset="0"/>
                <a:cs typeface="Arial" panose="020B0604020202020204" pitchFamily="34" charset="0"/>
              </a:rPr>
              <a:t>=</a:t>
            </a:r>
            <a:r>
              <a:rPr lang="en-US" sz="900" dirty="0">
                <a:solidFill>
                  <a:srgbClr val="6A8759"/>
                </a:solidFill>
                <a:latin typeface="Arial" panose="020B0604020202020204" pitchFamily="34" charset="0"/>
                <a:cs typeface="Arial" panose="020B0604020202020204" pitchFamily="34" charset="0"/>
              </a:rPr>
              <a:t>'%(message)s'</a:t>
            </a:r>
            <a:r>
              <a:rPr lang="en-US" sz="900" dirty="0">
                <a:latin typeface="Arial" panose="020B0604020202020204" pitchFamily="34" charset="0"/>
                <a:cs typeface="Arial" panose="020B0604020202020204" pitchFamily="34" charset="0"/>
              </a:rPr>
              <a:t>)</a:t>
            </a:r>
            <a:br>
              <a:rPr lang="en-US" sz="900" dirty="0">
                <a:latin typeface="Arial" panose="020B0604020202020204" pitchFamily="34" charset="0"/>
                <a:cs typeface="Arial" panose="020B0604020202020204" pitchFamily="34" charset="0"/>
              </a:rPr>
            </a:br>
            <a:r>
              <a:rPr lang="en-US" sz="900" dirty="0">
                <a:latin typeface="Arial" panose="020B0604020202020204" pitchFamily="34" charset="0"/>
                <a:cs typeface="Arial" panose="020B0604020202020204" pitchFamily="34" charset="0"/>
              </a:rPr>
              <a:t>logging.info(m(</a:t>
            </a:r>
            <a:r>
              <a:rPr lang="en-US" sz="900" dirty="0">
                <a:solidFill>
                  <a:srgbClr val="6A8759"/>
                </a:solidFill>
                <a:latin typeface="Arial" panose="020B0604020202020204" pitchFamily="34" charset="0"/>
                <a:cs typeface="Arial" panose="020B0604020202020204" pitchFamily="34" charset="0"/>
              </a:rPr>
              <a:t>'message 1'</a:t>
            </a:r>
            <a:r>
              <a:rPr lang="en-US" sz="900" dirty="0">
                <a:solidFill>
                  <a:srgbClr val="CC7832"/>
                </a:solidFill>
                <a:latin typeface="Arial" panose="020B0604020202020204" pitchFamily="34" charset="0"/>
                <a:cs typeface="Arial" panose="020B0604020202020204" pitchFamily="34" charset="0"/>
              </a:rPr>
              <a:t>, </a:t>
            </a:r>
            <a:r>
              <a:rPr lang="en-US" sz="900" dirty="0">
                <a:solidFill>
                  <a:srgbClr val="AA4926"/>
                </a:solidFill>
                <a:latin typeface="Arial" panose="020B0604020202020204" pitchFamily="34" charset="0"/>
                <a:cs typeface="Arial" panose="020B0604020202020204" pitchFamily="34" charset="0"/>
              </a:rPr>
              <a:t>foo</a:t>
            </a:r>
            <a:r>
              <a:rPr lang="en-US" sz="900" dirty="0">
                <a:latin typeface="Arial" panose="020B0604020202020204" pitchFamily="34" charset="0"/>
                <a:cs typeface="Arial" panose="020B0604020202020204" pitchFamily="34" charset="0"/>
              </a:rPr>
              <a:t>=</a:t>
            </a:r>
            <a:r>
              <a:rPr lang="en-US" sz="900" dirty="0">
                <a:solidFill>
                  <a:srgbClr val="6A8759"/>
                </a:solidFill>
                <a:latin typeface="Arial" panose="020B0604020202020204" pitchFamily="34" charset="0"/>
                <a:cs typeface="Arial" panose="020B0604020202020204" pitchFamily="34" charset="0"/>
              </a:rPr>
              <a:t>'bar'</a:t>
            </a:r>
            <a:r>
              <a:rPr lang="en-US" sz="900" dirty="0">
                <a:solidFill>
                  <a:srgbClr val="CC7832"/>
                </a:solidFill>
                <a:latin typeface="Arial" panose="020B0604020202020204" pitchFamily="34" charset="0"/>
                <a:cs typeface="Arial" panose="020B0604020202020204" pitchFamily="34" charset="0"/>
              </a:rPr>
              <a:t>, </a:t>
            </a:r>
            <a:r>
              <a:rPr lang="en-US" sz="900" dirty="0">
                <a:solidFill>
                  <a:srgbClr val="AA4926"/>
                </a:solidFill>
                <a:latin typeface="Arial" panose="020B0604020202020204" pitchFamily="34" charset="0"/>
                <a:cs typeface="Arial" panose="020B0604020202020204" pitchFamily="34" charset="0"/>
              </a:rPr>
              <a:t>bar</a:t>
            </a:r>
            <a:r>
              <a:rPr lang="en-US" sz="900" dirty="0">
                <a:latin typeface="Arial" panose="020B0604020202020204" pitchFamily="34" charset="0"/>
                <a:cs typeface="Arial" panose="020B0604020202020204" pitchFamily="34" charset="0"/>
              </a:rPr>
              <a:t>=</a:t>
            </a:r>
            <a:r>
              <a:rPr lang="en-US" sz="900" dirty="0">
                <a:solidFill>
                  <a:srgbClr val="6A8759"/>
                </a:solidFill>
                <a:latin typeface="Arial" panose="020B0604020202020204" pitchFamily="34" charset="0"/>
                <a:cs typeface="Arial" panose="020B0604020202020204" pitchFamily="34" charset="0"/>
              </a:rPr>
              <a:t>'</a:t>
            </a:r>
            <a:r>
              <a:rPr lang="en-US" sz="900" dirty="0" err="1">
                <a:solidFill>
                  <a:srgbClr val="6A8759"/>
                </a:solidFill>
                <a:latin typeface="Arial" panose="020B0604020202020204" pitchFamily="34" charset="0"/>
                <a:cs typeface="Arial" panose="020B0604020202020204" pitchFamily="34" charset="0"/>
              </a:rPr>
              <a:t>baz</a:t>
            </a:r>
            <a:r>
              <a:rPr lang="en-US" sz="900" dirty="0">
                <a:solidFill>
                  <a:srgbClr val="6A8759"/>
                </a:solidFill>
                <a:latin typeface="Arial" panose="020B0604020202020204" pitchFamily="34" charset="0"/>
                <a:cs typeface="Arial" panose="020B0604020202020204" pitchFamily="34" charset="0"/>
              </a:rPr>
              <a:t>'</a:t>
            </a:r>
            <a:r>
              <a:rPr lang="en-US" sz="900" dirty="0">
                <a:solidFill>
                  <a:srgbClr val="CC7832"/>
                </a:solidFill>
                <a:latin typeface="Arial" panose="020B0604020202020204" pitchFamily="34" charset="0"/>
                <a:cs typeface="Arial" panose="020B0604020202020204" pitchFamily="34" charset="0"/>
              </a:rPr>
              <a:t>, </a:t>
            </a:r>
            <a:r>
              <a:rPr lang="en-US" sz="900" dirty="0" err="1">
                <a:solidFill>
                  <a:srgbClr val="AA4926"/>
                </a:solidFill>
                <a:latin typeface="Arial" panose="020B0604020202020204" pitchFamily="34" charset="0"/>
                <a:cs typeface="Arial" panose="020B0604020202020204" pitchFamily="34" charset="0"/>
              </a:rPr>
              <a:t>num</a:t>
            </a:r>
            <a:r>
              <a:rPr lang="en-US" sz="900" dirty="0">
                <a:latin typeface="Arial" panose="020B0604020202020204" pitchFamily="34" charset="0"/>
                <a:cs typeface="Arial" panose="020B0604020202020204" pitchFamily="34" charset="0"/>
              </a:rPr>
              <a:t>=</a:t>
            </a:r>
            <a:r>
              <a:rPr lang="en-US" sz="900" dirty="0">
                <a:solidFill>
                  <a:srgbClr val="6897BB"/>
                </a:solidFill>
                <a:latin typeface="Arial" panose="020B0604020202020204" pitchFamily="34" charset="0"/>
                <a:cs typeface="Arial" panose="020B0604020202020204" pitchFamily="34" charset="0"/>
              </a:rPr>
              <a:t>123</a:t>
            </a:r>
            <a:r>
              <a:rPr lang="en-US" sz="900" dirty="0">
                <a:solidFill>
                  <a:srgbClr val="CC7832"/>
                </a:solidFill>
                <a:latin typeface="Arial" panose="020B0604020202020204" pitchFamily="34" charset="0"/>
                <a:cs typeface="Arial" panose="020B0604020202020204" pitchFamily="34" charset="0"/>
              </a:rPr>
              <a:t>, </a:t>
            </a:r>
            <a:r>
              <a:rPr lang="en-US" sz="900" dirty="0" err="1">
                <a:solidFill>
                  <a:srgbClr val="AA4926"/>
                </a:solidFill>
                <a:latin typeface="Arial" panose="020B0604020202020204" pitchFamily="34" charset="0"/>
                <a:cs typeface="Arial" panose="020B0604020202020204" pitchFamily="34" charset="0"/>
              </a:rPr>
              <a:t>fnum</a:t>
            </a:r>
            <a:r>
              <a:rPr lang="en-US" sz="900" dirty="0">
                <a:latin typeface="Arial" panose="020B0604020202020204" pitchFamily="34" charset="0"/>
                <a:cs typeface="Arial" panose="020B0604020202020204" pitchFamily="34" charset="0"/>
              </a:rPr>
              <a:t>=</a:t>
            </a:r>
            <a:r>
              <a:rPr lang="en-US" sz="900" dirty="0">
                <a:solidFill>
                  <a:srgbClr val="6897BB"/>
                </a:solidFill>
                <a:latin typeface="Arial" panose="020B0604020202020204" pitchFamily="34" charset="0"/>
                <a:cs typeface="Arial" panose="020B0604020202020204" pitchFamily="34" charset="0"/>
              </a:rPr>
              <a:t>123.456</a:t>
            </a:r>
            <a:r>
              <a:rPr lang="en-US" sz="900" dirty="0">
                <a:latin typeface="Arial" panose="020B0604020202020204" pitchFamily="34" charset="0"/>
                <a:cs typeface="Arial" panose="020B0604020202020204" pitchFamily="34" charset="0"/>
              </a:rPr>
              <a:t>))</a:t>
            </a:r>
          </a:p>
        </p:txBody>
      </p:sp>
      <p:sp>
        <p:nvSpPr>
          <p:cNvPr id="5" name="Rectangle 4">
            <a:extLst>
              <a:ext uri="{FF2B5EF4-FFF2-40B4-BE49-F238E27FC236}">
                <a16:creationId xmlns:a16="http://schemas.microsoft.com/office/drawing/2014/main" id="{D8DED3C6-AEB3-8F41-AD01-64F5A41B73E7}"/>
              </a:ext>
            </a:extLst>
          </p:cNvPr>
          <p:cNvSpPr/>
          <p:nvPr/>
        </p:nvSpPr>
        <p:spPr>
          <a:xfrm>
            <a:off x="1570635" y="4884301"/>
            <a:ext cx="2752677" cy="246221"/>
          </a:xfrm>
          <a:prstGeom prst="rect">
            <a:avLst/>
          </a:prstGeom>
        </p:spPr>
        <p:txBody>
          <a:bodyPr wrap="none">
            <a:spAutoFit/>
          </a:bodyPr>
          <a:lstStyle/>
          <a:p>
            <a:r>
              <a:rPr lang="en-US" sz="500" dirty="0">
                <a:latin typeface="Arial" panose="020B0604020202020204" pitchFamily="34" charset="0"/>
                <a:cs typeface="Arial" panose="020B0604020202020204" pitchFamily="34" charset="0"/>
              </a:rPr>
              <a:t>[1] https://github.com/hynek/structlog/</a:t>
            </a:r>
          </a:p>
          <a:p>
            <a:r>
              <a:rPr lang="en-US" sz="500" dirty="0">
                <a:latin typeface="Arial" panose="020B0604020202020204" pitchFamily="34" charset="0"/>
                <a:cs typeface="Arial" panose="020B0604020202020204" pitchFamily="34" charset="0"/>
              </a:rPr>
              <a:t>[2] https://</a:t>
            </a:r>
            <a:r>
              <a:rPr lang="en-US" sz="500" dirty="0" err="1">
                <a:latin typeface="Arial" panose="020B0604020202020204" pitchFamily="34" charset="0"/>
                <a:cs typeface="Arial" panose="020B0604020202020204" pitchFamily="34" charset="0"/>
              </a:rPr>
              <a:t>docs.python.org</a:t>
            </a:r>
            <a:r>
              <a:rPr lang="en-US" sz="500" dirty="0">
                <a:latin typeface="Arial" panose="020B0604020202020204" pitchFamily="34" charset="0"/>
                <a:cs typeface="Arial" panose="020B0604020202020204" pitchFamily="34" charset="0"/>
              </a:rPr>
              <a:t>/2/</a:t>
            </a:r>
            <a:r>
              <a:rPr lang="en-US" sz="500" dirty="0" err="1">
                <a:latin typeface="Arial" panose="020B0604020202020204" pitchFamily="34" charset="0"/>
                <a:cs typeface="Arial" panose="020B0604020202020204" pitchFamily="34" charset="0"/>
              </a:rPr>
              <a:t>howto</a:t>
            </a:r>
            <a:r>
              <a:rPr lang="en-US" sz="500" dirty="0">
                <a:latin typeface="Arial" panose="020B0604020202020204" pitchFamily="34" charset="0"/>
                <a:cs typeface="Arial" panose="020B0604020202020204" pitchFamily="34" charset="0"/>
              </a:rPr>
              <a:t>/</a:t>
            </a:r>
            <a:r>
              <a:rPr lang="en-US" sz="500" dirty="0" err="1">
                <a:latin typeface="Arial" panose="020B0604020202020204" pitchFamily="34" charset="0"/>
                <a:cs typeface="Arial" panose="020B0604020202020204" pitchFamily="34" charset="0"/>
              </a:rPr>
              <a:t>logging-cookbook.html#implementing-structured-logging</a:t>
            </a:r>
            <a:endParaRPr lang="en-US" sz="5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B4E1B1A-8344-0145-98C9-D88A64D594B3}"/>
              </a:ext>
            </a:extLst>
          </p:cNvPr>
          <p:cNvSpPr/>
          <p:nvPr/>
        </p:nvSpPr>
        <p:spPr>
          <a:xfrm>
            <a:off x="433767" y="4349966"/>
            <a:ext cx="3807502" cy="230832"/>
          </a:xfrm>
          <a:prstGeom prst="rect">
            <a:avLst/>
          </a:prstGeom>
        </p:spPr>
        <p:txBody>
          <a:bodyPr wrap="square">
            <a:spAutoFit/>
          </a:bodyPr>
          <a:lstStyle/>
          <a:p>
            <a:r>
              <a:rPr lang="en-US" sz="900" dirty="0">
                <a:latin typeface="Arial" panose="020B0604020202020204" pitchFamily="34" charset="0"/>
                <a:cs typeface="Arial" panose="020B0604020202020204" pitchFamily="34" charset="0"/>
              </a:rPr>
              <a:t>{“message </a:t>
            </a:r>
            <a:r>
              <a:rPr lang="en-US" sz="900" dirty="0">
                <a:solidFill>
                  <a:srgbClr val="6897BB"/>
                </a:solidFill>
                <a:latin typeface="Arial" panose="020B0604020202020204" pitchFamily="34" charset="0"/>
                <a:cs typeface="Arial" panose="020B0604020202020204" pitchFamily="34" charset="0"/>
              </a:rPr>
              <a:t>1”:</a:t>
            </a:r>
            <a:r>
              <a:rPr lang="en-US" sz="900" dirty="0">
                <a:latin typeface="Arial" panose="020B0604020202020204" pitchFamily="34" charset="0"/>
                <a:cs typeface="Arial" panose="020B0604020202020204" pitchFamily="34" charset="0"/>
              </a:rPr>
              <a:t> {</a:t>
            </a:r>
            <a:r>
              <a:rPr lang="en-US" sz="900" dirty="0">
                <a:solidFill>
                  <a:srgbClr val="6A8759"/>
                </a:solidFill>
                <a:latin typeface="Arial" panose="020B0604020202020204" pitchFamily="34" charset="0"/>
                <a:cs typeface="Arial" panose="020B0604020202020204" pitchFamily="34" charset="0"/>
              </a:rPr>
              <a:t>"</a:t>
            </a:r>
            <a:r>
              <a:rPr lang="en-US" sz="900" dirty="0" err="1">
                <a:solidFill>
                  <a:srgbClr val="6A8759"/>
                </a:solidFill>
                <a:latin typeface="Arial" panose="020B0604020202020204" pitchFamily="34" charset="0"/>
                <a:cs typeface="Arial" panose="020B0604020202020204" pitchFamily="34" charset="0"/>
              </a:rPr>
              <a:t>fnum</a:t>
            </a:r>
            <a:r>
              <a:rPr lang="en-US" sz="900" dirty="0">
                <a:solidFill>
                  <a:srgbClr val="6A8759"/>
                </a:solidFill>
                <a:latin typeface="Arial" panose="020B0604020202020204" pitchFamily="34" charset="0"/>
                <a:cs typeface="Arial" panose="020B0604020202020204" pitchFamily="34" charset="0"/>
              </a:rPr>
              <a:t>"</a:t>
            </a:r>
            <a:r>
              <a:rPr lang="en-US" sz="900" dirty="0">
                <a:latin typeface="Arial" panose="020B0604020202020204" pitchFamily="34" charset="0"/>
                <a:cs typeface="Arial" panose="020B0604020202020204" pitchFamily="34" charset="0"/>
              </a:rPr>
              <a:t>: </a:t>
            </a:r>
            <a:r>
              <a:rPr lang="en-US" sz="900" dirty="0">
                <a:solidFill>
                  <a:srgbClr val="6897BB"/>
                </a:solidFill>
                <a:latin typeface="Arial" panose="020B0604020202020204" pitchFamily="34" charset="0"/>
                <a:cs typeface="Arial" panose="020B0604020202020204" pitchFamily="34" charset="0"/>
              </a:rPr>
              <a:t>123.456</a:t>
            </a:r>
            <a:r>
              <a:rPr lang="en-US" sz="900" dirty="0">
                <a:solidFill>
                  <a:srgbClr val="CC7832"/>
                </a:solidFill>
                <a:latin typeface="Arial" panose="020B0604020202020204" pitchFamily="34" charset="0"/>
                <a:cs typeface="Arial" panose="020B0604020202020204" pitchFamily="34" charset="0"/>
              </a:rPr>
              <a:t>, </a:t>
            </a:r>
            <a:r>
              <a:rPr lang="en-US" sz="900" dirty="0">
                <a:solidFill>
                  <a:srgbClr val="6A8759"/>
                </a:solidFill>
                <a:latin typeface="Arial" panose="020B0604020202020204" pitchFamily="34" charset="0"/>
                <a:cs typeface="Arial" panose="020B0604020202020204" pitchFamily="34" charset="0"/>
              </a:rPr>
              <a:t>"</a:t>
            </a:r>
            <a:r>
              <a:rPr lang="en-US" sz="900" dirty="0" err="1">
                <a:solidFill>
                  <a:srgbClr val="6A8759"/>
                </a:solidFill>
                <a:latin typeface="Arial" panose="020B0604020202020204" pitchFamily="34" charset="0"/>
                <a:cs typeface="Arial" panose="020B0604020202020204" pitchFamily="34" charset="0"/>
              </a:rPr>
              <a:t>num</a:t>
            </a:r>
            <a:r>
              <a:rPr lang="en-US" sz="900" dirty="0">
                <a:solidFill>
                  <a:srgbClr val="6A8759"/>
                </a:solidFill>
                <a:latin typeface="Arial" panose="020B0604020202020204" pitchFamily="34" charset="0"/>
                <a:cs typeface="Arial" panose="020B0604020202020204" pitchFamily="34" charset="0"/>
              </a:rPr>
              <a:t>"</a:t>
            </a:r>
            <a:r>
              <a:rPr lang="en-US" sz="900" dirty="0">
                <a:latin typeface="Arial" panose="020B0604020202020204" pitchFamily="34" charset="0"/>
                <a:cs typeface="Arial" panose="020B0604020202020204" pitchFamily="34" charset="0"/>
              </a:rPr>
              <a:t>: </a:t>
            </a:r>
            <a:r>
              <a:rPr lang="en-US" sz="900" dirty="0">
                <a:solidFill>
                  <a:srgbClr val="6897BB"/>
                </a:solidFill>
                <a:latin typeface="Arial" panose="020B0604020202020204" pitchFamily="34" charset="0"/>
                <a:cs typeface="Arial" panose="020B0604020202020204" pitchFamily="34" charset="0"/>
              </a:rPr>
              <a:t>123</a:t>
            </a:r>
            <a:r>
              <a:rPr lang="en-US" sz="900" dirty="0">
                <a:solidFill>
                  <a:srgbClr val="CC7832"/>
                </a:solidFill>
                <a:latin typeface="Arial" panose="020B0604020202020204" pitchFamily="34" charset="0"/>
                <a:cs typeface="Arial" panose="020B0604020202020204" pitchFamily="34" charset="0"/>
              </a:rPr>
              <a:t>, </a:t>
            </a:r>
            <a:r>
              <a:rPr lang="en-US" sz="900" dirty="0">
                <a:solidFill>
                  <a:srgbClr val="6A8759"/>
                </a:solidFill>
                <a:latin typeface="Arial" panose="020B0604020202020204" pitchFamily="34" charset="0"/>
                <a:cs typeface="Arial" panose="020B0604020202020204" pitchFamily="34" charset="0"/>
              </a:rPr>
              <a:t>"bar"</a:t>
            </a:r>
            <a:r>
              <a:rPr lang="en-US" sz="900" dirty="0">
                <a:latin typeface="Arial" panose="020B0604020202020204" pitchFamily="34" charset="0"/>
                <a:cs typeface="Arial" panose="020B0604020202020204" pitchFamily="34" charset="0"/>
              </a:rPr>
              <a:t>: </a:t>
            </a:r>
            <a:r>
              <a:rPr lang="en-US" sz="900" dirty="0">
                <a:solidFill>
                  <a:srgbClr val="6A8759"/>
                </a:solidFill>
                <a:latin typeface="Arial" panose="020B0604020202020204" pitchFamily="34" charset="0"/>
                <a:cs typeface="Arial" panose="020B0604020202020204" pitchFamily="34" charset="0"/>
              </a:rPr>
              <a:t>"</a:t>
            </a:r>
            <a:r>
              <a:rPr lang="en-US" sz="900" dirty="0" err="1">
                <a:solidFill>
                  <a:srgbClr val="6A8759"/>
                </a:solidFill>
                <a:latin typeface="Arial" panose="020B0604020202020204" pitchFamily="34" charset="0"/>
                <a:cs typeface="Arial" panose="020B0604020202020204" pitchFamily="34" charset="0"/>
              </a:rPr>
              <a:t>baz</a:t>
            </a:r>
            <a:r>
              <a:rPr lang="en-US" sz="900" dirty="0">
                <a:solidFill>
                  <a:srgbClr val="6A8759"/>
                </a:solidFill>
                <a:latin typeface="Arial" panose="020B0604020202020204" pitchFamily="34" charset="0"/>
                <a:cs typeface="Arial" panose="020B0604020202020204" pitchFamily="34" charset="0"/>
              </a:rPr>
              <a:t>"</a:t>
            </a:r>
            <a:r>
              <a:rPr lang="en-US" sz="900" dirty="0">
                <a:solidFill>
                  <a:srgbClr val="CC7832"/>
                </a:solidFill>
                <a:latin typeface="Arial" panose="020B0604020202020204" pitchFamily="34" charset="0"/>
                <a:cs typeface="Arial" panose="020B0604020202020204" pitchFamily="34" charset="0"/>
              </a:rPr>
              <a:t>, </a:t>
            </a:r>
            <a:r>
              <a:rPr lang="en-US" sz="900" dirty="0">
                <a:solidFill>
                  <a:srgbClr val="6A8759"/>
                </a:solidFill>
                <a:latin typeface="Arial" panose="020B0604020202020204" pitchFamily="34" charset="0"/>
                <a:cs typeface="Arial" panose="020B0604020202020204" pitchFamily="34" charset="0"/>
              </a:rPr>
              <a:t>"foo"</a:t>
            </a:r>
            <a:r>
              <a:rPr lang="en-US" sz="900" dirty="0">
                <a:latin typeface="Arial" panose="020B0604020202020204" pitchFamily="34" charset="0"/>
                <a:cs typeface="Arial" panose="020B0604020202020204" pitchFamily="34" charset="0"/>
              </a:rPr>
              <a:t>: </a:t>
            </a:r>
            <a:r>
              <a:rPr lang="en-US" sz="900" dirty="0">
                <a:solidFill>
                  <a:srgbClr val="6A8759"/>
                </a:solidFill>
                <a:latin typeface="Arial" panose="020B0604020202020204" pitchFamily="34" charset="0"/>
                <a:cs typeface="Arial" panose="020B0604020202020204" pitchFamily="34" charset="0"/>
              </a:rPr>
              <a:t>"bar"</a:t>
            </a:r>
            <a:r>
              <a:rPr lang="en-US" sz="900"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CF1ACAE1-D18F-144F-A459-4B93D5EC7AB4}"/>
              </a:ext>
            </a:extLst>
          </p:cNvPr>
          <p:cNvSpPr/>
          <p:nvPr/>
        </p:nvSpPr>
        <p:spPr>
          <a:xfrm>
            <a:off x="358817" y="4039079"/>
            <a:ext cx="3702570" cy="246221"/>
          </a:xfrm>
          <a:prstGeom prst="rect">
            <a:avLst/>
          </a:prstGeom>
        </p:spPr>
        <p:txBody>
          <a:bodyPr wrap="square">
            <a:spAutoFit/>
          </a:bodyPr>
          <a:lstStyle/>
          <a:p>
            <a:r>
              <a:rPr lang="en-US" sz="1000" dirty="0">
                <a:solidFill>
                  <a:srgbClr val="242729"/>
                </a:solidFill>
                <a:latin typeface="Arial" panose="020B0604020202020204" pitchFamily="34" charset="0"/>
              </a:rPr>
              <a:t>Which results in following log</a:t>
            </a:r>
          </a:p>
        </p:txBody>
      </p:sp>
      <p:sp>
        <p:nvSpPr>
          <p:cNvPr id="13" name="Rectangle 12">
            <a:extLst>
              <a:ext uri="{FF2B5EF4-FFF2-40B4-BE49-F238E27FC236}">
                <a16:creationId xmlns:a16="http://schemas.microsoft.com/office/drawing/2014/main" id="{7BC66261-654B-7A4F-A4D6-A81F5904C0B4}"/>
              </a:ext>
            </a:extLst>
          </p:cNvPr>
          <p:cNvSpPr/>
          <p:nvPr/>
        </p:nvSpPr>
        <p:spPr>
          <a:xfrm>
            <a:off x="4758257" y="1687511"/>
            <a:ext cx="3964899" cy="1061829"/>
          </a:xfrm>
          <a:prstGeom prst="rect">
            <a:avLst/>
          </a:prstGeom>
        </p:spPr>
        <p:txBody>
          <a:bodyPr wrap="square">
            <a:spAutoFit/>
          </a:bodyPr>
          <a:lstStyle/>
          <a:p>
            <a:r>
              <a:rPr lang="en-US" sz="900" dirty="0">
                <a:solidFill>
                  <a:srgbClr val="CC7832"/>
                </a:solidFill>
                <a:latin typeface="Arial" panose="020B0604020202020204" pitchFamily="34" charset="0"/>
                <a:cs typeface="Arial" panose="020B0604020202020204" pitchFamily="34" charset="0"/>
              </a:rPr>
              <a:t>import </a:t>
            </a:r>
            <a:r>
              <a:rPr lang="en-US" sz="900" dirty="0" err="1">
                <a:latin typeface="Arial" panose="020B0604020202020204" pitchFamily="34" charset="0"/>
                <a:cs typeface="Arial" panose="020B0604020202020204" pitchFamily="34" charset="0"/>
              </a:rPr>
              <a:t>structlog</a:t>
            </a:r>
            <a:endParaRPr lang="en-US" sz="900" dirty="0">
              <a:latin typeface="Arial" panose="020B0604020202020204" pitchFamily="34" charset="0"/>
              <a:cs typeface="Arial" panose="020B0604020202020204" pitchFamily="34" charset="0"/>
            </a:endParaRP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log = </a:t>
            </a:r>
            <a:r>
              <a:rPr lang="en-US" sz="900" dirty="0" err="1">
                <a:latin typeface="Arial" panose="020B0604020202020204" pitchFamily="34" charset="0"/>
                <a:cs typeface="Arial" panose="020B0604020202020204" pitchFamily="34" charset="0"/>
              </a:rPr>
              <a:t>structlog.get_logger</a:t>
            </a:r>
            <a:r>
              <a:rPr lang="en-US" sz="900" dirty="0">
                <a:latin typeface="Arial" panose="020B0604020202020204" pitchFamily="34" charset="0"/>
                <a:cs typeface="Arial" panose="020B0604020202020204" pitchFamily="34" charset="0"/>
              </a:rPr>
              <a:t>()</a:t>
            </a:r>
            <a:br>
              <a:rPr lang="en-US" sz="900" dirty="0">
                <a:latin typeface="Arial" panose="020B0604020202020204" pitchFamily="34" charset="0"/>
                <a:cs typeface="Arial" panose="020B0604020202020204" pitchFamily="34" charset="0"/>
              </a:rPr>
            </a:br>
            <a:r>
              <a:rPr lang="en-US" sz="900" dirty="0">
                <a:solidFill>
                  <a:srgbClr val="CC7832"/>
                </a:solidFill>
                <a:latin typeface="Arial" panose="020B0604020202020204" pitchFamily="34" charset="0"/>
                <a:cs typeface="Arial" panose="020B0604020202020204" pitchFamily="34" charset="0"/>
              </a:rPr>
              <a:t>try</a:t>
            </a:r>
            <a:r>
              <a:rPr lang="en-US" sz="900" dirty="0">
                <a:latin typeface="Arial" panose="020B0604020202020204" pitchFamily="34" charset="0"/>
                <a:cs typeface="Arial" panose="020B0604020202020204" pitchFamily="34" charset="0"/>
              </a:rPr>
              <a:t>:</a:t>
            </a:r>
            <a:br>
              <a:rPr lang="en-US" sz="900" dirty="0">
                <a:latin typeface="Arial" panose="020B0604020202020204" pitchFamily="34" charset="0"/>
                <a:cs typeface="Arial" panose="020B0604020202020204" pitchFamily="34" charset="0"/>
              </a:rPr>
            </a:br>
            <a:r>
              <a:rPr lang="en-US" sz="900" dirty="0">
                <a:latin typeface="Arial" panose="020B0604020202020204" pitchFamily="34" charset="0"/>
                <a:cs typeface="Arial" panose="020B0604020202020204" pitchFamily="34" charset="0"/>
              </a:rPr>
              <a:t>    </a:t>
            </a:r>
            <a:r>
              <a:rPr lang="en-US" sz="900" dirty="0">
                <a:solidFill>
                  <a:srgbClr val="CC7832"/>
                </a:solidFill>
                <a:latin typeface="Arial" panose="020B0604020202020204" pitchFamily="34" charset="0"/>
                <a:cs typeface="Arial" panose="020B0604020202020204" pitchFamily="34" charset="0"/>
              </a:rPr>
              <a:t>raise </a:t>
            </a:r>
            <a:r>
              <a:rPr lang="en-US" sz="900" dirty="0" err="1">
                <a:solidFill>
                  <a:srgbClr val="8888C6"/>
                </a:solidFill>
                <a:latin typeface="Arial" panose="020B0604020202020204" pitchFamily="34" charset="0"/>
                <a:cs typeface="Arial" panose="020B0604020202020204" pitchFamily="34" charset="0"/>
              </a:rPr>
              <a:t>ValueError</a:t>
            </a:r>
            <a:r>
              <a:rPr lang="en-US" sz="900" dirty="0">
                <a:latin typeface="Arial" panose="020B0604020202020204" pitchFamily="34" charset="0"/>
                <a:cs typeface="Arial" panose="020B0604020202020204" pitchFamily="34" charset="0"/>
              </a:rPr>
              <a:t>(</a:t>
            </a:r>
            <a:r>
              <a:rPr lang="en-US" sz="900" dirty="0">
                <a:solidFill>
                  <a:srgbClr val="6A8759"/>
                </a:solidFill>
                <a:latin typeface="Arial" panose="020B0604020202020204" pitchFamily="34" charset="0"/>
                <a:cs typeface="Arial" panose="020B0604020202020204" pitchFamily="34" charset="0"/>
              </a:rPr>
              <a:t>"This is the exception message."</a:t>
            </a:r>
            <a:r>
              <a:rPr lang="en-US" sz="900" dirty="0">
                <a:latin typeface="Arial" panose="020B0604020202020204" pitchFamily="34" charset="0"/>
                <a:cs typeface="Arial" panose="020B0604020202020204" pitchFamily="34" charset="0"/>
              </a:rPr>
              <a:t>)</a:t>
            </a:r>
            <a:br>
              <a:rPr lang="en-US" sz="900" dirty="0">
                <a:latin typeface="Arial" panose="020B0604020202020204" pitchFamily="34" charset="0"/>
                <a:cs typeface="Arial" panose="020B0604020202020204" pitchFamily="34" charset="0"/>
              </a:rPr>
            </a:br>
            <a:r>
              <a:rPr lang="en-US" sz="900" dirty="0">
                <a:solidFill>
                  <a:srgbClr val="CC7832"/>
                </a:solidFill>
                <a:latin typeface="Arial" panose="020B0604020202020204" pitchFamily="34" charset="0"/>
                <a:cs typeface="Arial" panose="020B0604020202020204" pitchFamily="34" charset="0"/>
              </a:rPr>
              <a:t>except </a:t>
            </a:r>
            <a:r>
              <a:rPr lang="en-US" sz="900" dirty="0" err="1">
                <a:solidFill>
                  <a:srgbClr val="8888C6"/>
                </a:solidFill>
                <a:latin typeface="Arial" panose="020B0604020202020204" pitchFamily="34" charset="0"/>
                <a:cs typeface="Arial" panose="020B0604020202020204" pitchFamily="34" charset="0"/>
              </a:rPr>
              <a:t>ValueError</a:t>
            </a:r>
            <a:r>
              <a:rPr lang="en-US" sz="900" dirty="0">
                <a:latin typeface="Arial" panose="020B0604020202020204" pitchFamily="34" charset="0"/>
                <a:cs typeface="Arial" panose="020B0604020202020204" pitchFamily="34" charset="0"/>
              </a:rPr>
              <a:t>:</a:t>
            </a:r>
            <a:br>
              <a:rPr lang="en-US" sz="900" dirty="0">
                <a:latin typeface="Arial" panose="020B0604020202020204" pitchFamily="34" charset="0"/>
                <a:cs typeface="Arial" panose="020B0604020202020204" pitchFamily="34" charset="0"/>
              </a:rPr>
            </a:b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log.exception</a:t>
            </a:r>
            <a:r>
              <a:rPr lang="en-US" sz="900" dirty="0">
                <a:latin typeface="Arial" panose="020B0604020202020204" pitchFamily="34" charset="0"/>
                <a:cs typeface="Arial" panose="020B0604020202020204" pitchFamily="34" charset="0"/>
              </a:rPr>
              <a:t>(</a:t>
            </a:r>
            <a:r>
              <a:rPr lang="en-US" sz="900" dirty="0">
                <a:solidFill>
                  <a:srgbClr val="6A8759"/>
                </a:solidFill>
                <a:latin typeface="Arial" panose="020B0604020202020204" pitchFamily="34" charset="0"/>
                <a:cs typeface="Arial" panose="020B0604020202020204" pitchFamily="34" charset="0"/>
              </a:rPr>
              <a:t>"This is the log message."</a:t>
            </a:r>
            <a:r>
              <a:rPr lang="en-US" sz="900" dirty="0">
                <a:latin typeface="Arial" panose="020B0604020202020204" pitchFamily="34" charset="0"/>
                <a:cs typeface="Arial" panose="020B0604020202020204" pitchFamily="34" charset="0"/>
              </a:rPr>
              <a:t>)</a:t>
            </a:r>
          </a:p>
        </p:txBody>
      </p:sp>
      <p:sp>
        <p:nvSpPr>
          <p:cNvPr id="35" name="Rectangle 34">
            <a:extLst>
              <a:ext uri="{FF2B5EF4-FFF2-40B4-BE49-F238E27FC236}">
                <a16:creationId xmlns:a16="http://schemas.microsoft.com/office/drawing/2014/main" id="{AEACDBC2-9F33-274C-A2F4-E1995739A70E}"/>
              </a:ext>
            </a:extLst>
          </p:cNvPr>
          <p:cNvSpPr/>
          <p:nvPr/>
        </p:nvSpPr>
        <p:spPr>
          <a:xfrm>
            <a:off x="4685449" y="3117240"/>
            <a:ext cx="4075611" cy="979922"/>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6A8759"/>
                </a:solidFill>
                <a:latin typeface="Arial" panose="020B0604020202020204" pitchFamily="34" charset="0"/>
                <a:ea typeface="宋体" pitchFamily="2" charset="-122"/>
                <a:cs typeface="Arial" panose="020B0604020202020204" pitchFamily="34" charset="0"/>
              </a:rPr>
              <a:t>{"event": </a:t>
            </a:r>
            <a:r>
              <a:rPr lang="en-US" sz="900" dirty="0">
                <a:solidFill>
                  <a:schemeClr val="tx1"/>
                </a:solidFill>
                <a:latin typeface="Arial" panose="020B0604020202020204" pitchFamily="34" charset="0"/>
                <a:cs typeface="Arial" panose="020B0604020202020204" pitchFamily="34" charset="0"/>
              </a:rPr>
              <a:t>"This is the log message.", </a:t>
            </a:r>
          </a:p>
          <a:p>
            <a:r>
              <a:rPr lang="en-US" sz="900" dirty="0">
                <a:solidFill>
                  <a:schemeClr val="tx1"/>
                </a:solidFill>
                <a:latin typeface="Arial" panose="020B0604020202020204" pitchFamily="34" charset="0"/>
                <a:cs typeface="Arial" panose="020B0604020202020204" pitchFamily="34" charset="0"/>
              </a:rPr>
              <a:t>"</a:t>
            </a:r>
            <a:r>
              <a:rPr lang="en-US" sz="900" dirty="0">
                <a:solidFill>
                  <a:srgbClr val="6A8759"/>
                </a:solidFill>
                <a:latin typeface="Arial" panose="020B0604020202020204" pitchFamily="34" charset="0"/>
                <a:ea typeface="宋体" pitchFamily="2" charset="-122"/>
                <a:cs typeface="Arial" panose="020B0604020202020204" pitchFamily="34" charset="0"/>
              </a:rPr>
              <a:t>exception</a:t>
            </a:r>
            <a:r>
              <a:rPr lang="en-US" sz="900" dirty="0">
                <a:solidFill>
                  <a:schemeClr val="tx1"/>
                </a:solidFill>
                <a:latin typeface="Arial" panose="020B0604020202020204" pitchFamily="34" charset="0"/>
                <a:cs typeface="Arial" panose="020B0604020202020204" pitchFamily="34" charset="0"/>
              </a:rPr>
              <a:t>": "Traceback (most recent call last)”,  </a:t>
            </a:r>
          </a:p>
          <a:p>
            <a:r>
              <a:rPr lang="en-US" sz="900" dirty="0">
                <a:solidFill>
                  <a:srgbClr val="6A8759"/>
                </a:solidFill>
                <a:latin typeface="Arial" panose="020B0604020202020204" pitchFamily="34" charset="0"/>
                <a:ea typeface="宋体" pitchFamily="2" charset="-122"/>
                <a:cs typeface="Arial" panose="020B0604020202020204" pitchFamily="34" charset="0"/>
              </a:rPr>
              <a:t>“File”</a:t>
            </a:r>
            <a:r>
              <a:rPr lang="en-US" sz="900" dirty="0">
                <a:solidFill>
                  <a:schemeClr val="tx1"/>
                </a:solidFill>
                <a:latin typeface="Arial" panose="020B0604020202020204" pitchFamily="34" charset="0"/>
                <a:cs typeface="Arial" panose="020B0604020202020204" pitchFamily="34" charset="0"/>
              </a:rPr>
              <a:t>: "/</a:t>
            </a:r>
            <a:r>
              <a:rPr lang="en-US" sz="900" dirty="0" err="1">
                <a:solidFill>
                  <a:schemeClr val="tx1"/>
                </a:solidFill>
                <a:latin typeface="Arial" panose="020B0604020202020204" pitchFamily="34" charset="0"/>
                <a:cs typeface="Arial" panose="020B0604020202020204" pitchFamily="34" charset="0"/>
              </a:rPr>
              <a:t>usr</a:t>
            </a:r>
            <a:r>
              <a:rPr lang="en-US" sz="900" dirty="0">
                <a:solidFill>
                  <a:schemeClr val="tx1"/>
                </a:solidFill>
                <a:latin typeface="Arial" panose="020B0604020202020204" pitchFamily="34" charset="0"/>
                <a:cs typeface="Arial" panose="020B0604020202020204" pitchFamily="34" charset="0"/>
              </a:rPr>
              <a:t>/bin/decision_tree.py“,</a:t>
            </a:r>
          </a:p>
          <a:p>
            <a:r>
              <a:rPr lang="en-US" sz="900" dirty="0">
                <a:solidFill>
                  <a:srgbClr val="6A8759"/>
                </a:solidFill>
                <a:latin typeface="Arial" panose="020B0604020202020204" pitchFamily="34" charset="0"/>
                <a:ea typeface="宋体" pitchFamily="2" charset="-122"/>
                <a:cs typeface="Arial" panose="020B0604020202020204" pitchFamily="34" charset="0"/>
              </a:rPr>
              <a:t>“Line”: </a:t>
            </a:r>
            <a:r>
              <a:rPr lang="en-US" sz="900" dirty="0">
                <a:solidFill>
                  <a:schemeClr val="tx1"/>
                </a:solidFill>
                <a:latin typeface="Arial" panose="020B0604020202020204" pitchFamily="34" charset="0"/>
                <a:cs typeface="Arial" panose="020B0604020202020204" pitchFamily="34" charset="0"/>
              </a:rPr>
              <a:t>27, </a:t>
            </a:r>
          </a:p>
          <a:p>
            <a:r>
              <a:rPr lang="en-US" sz="900" dirty="0">
                <a:solidFill>
                  <a:srgbClr val="6A8759"/>
                </a:solidFill>
                <a:latin typeface="Arial" panose="020B0604020202020204" pitchFamily="34" charset="0"/>
                <a:ea typeface="宋体" pitchFamily="2" charset="-122"/>
                <a:cs typeface="Arial" panose="020B0604020202020204" pitchFamily="34" charset="0"/>
              </a:rPr>
              <a:t>“Module”: </a:t>
            </a:r>
            <a:r>
              <a:rPr lang="en-US" sz="900" dirty="0">
                <a:solidFill>
                  <a:schemeClr val="tx1"/>
                </a:solidFill>
                <a:latin typeface="Arial" panose="020B0604020202020204" pitchFamily="34" charset="0"/>
                <a:cs typeface="Arial" panose="020B0604020202020204" pitchFamily="34" charset="0"/>
              </a:rPr>
              <a:t>“__main__” ,</a:t>
            </a:r>
          </a:p>
          <a:p>
            <a:r>
              <a:rPr lang="en-US" sz="900" dirty="0">
                <a:solidFill>
                  <a:srgbClr val="6A8759"/>
                </a:solidFill>
                <a:latin typeface="Arial" panose="020B0604020202020204" pitchFamily="34" charset="0"/>
                <a:ea typeface="宋体" pitchFamily="2" charset="-122"/>
                <a:cs typeface="Arial" panose="020B0604020202020204" pitchFamily="34" charset="0"/>
              </a:rPr>
              <a:t>“Exception”</a:t>
            </a:r>
            <a:r>
              <a:rPr lang="en-US" sz="900" dirty="0">
                <a:solidFill>
                  <a:schemeClr val="tx1"/>
                </a:solidFill>
                <a:latin typeface="Arial" panose="020B0604020202020204" pitchFamily="34" charset="0"/>
                <a:cs typeface="Arial" panose="020B0604020202020204" pitchFamily="34" charset="0"/>
              </a:rPr>
              <a:t>: “</a:t>
            </a:r>
            <a:r>
              <a:rPr lang="en-US" sz="900" dirty="0" err="1">
                <a:solidFill>
                  <a:schemeClr val="tx1"/>
                </a:solidFill>
                <a:latin typeface="Arial" panose="020B0604020202020204" pitchFamily="34" charset="0"/>
                <a:cs typeface="Arial" panose="020B0604020202020204" pitchFamily="34" charset="0"/>
              </a:rPr>
              <a:t>ValueError</a:t>
            </a:r>
            <a:r>
              <a:rPr lang="en-US" sz="900" dirty="0">
                <a:solidFill>
                  <a:schemeClr val="tx1"/>
                </a:solidFill>
                <a:latin typeface="Arial" panose="020B0604020202020204" pitchFamily="34" charset="0"/>
                <a:cs typeface="Arial" panose="020B0604020202020204" pitchFamily="34" charset="0"/>
              </a:rPr>
              <a:t>("This is the exception message.")”}</a:t>
            </a:r>
          </a:p>
        </p:txBody>
      </p:sp>
      <p:sp>
        <p:nvSpPr>
          <p:cNvPr id="16" name="Rectangle 15">
            <a:extLst>
              <a:ext uri="{FF2B5EF4-FFF2-40B4-BE49-F238E27FC236}">
                <a16:creationId xmlns:a16="http://schemas.microsoft.com/office/drawing/2014/main" id="{285A4DE6-6671-E94E-80A3-F651F9E5CBAD}"/>
              </a:ext>
            </a:extLst>
          </p:cNvPr>
          <p:cNvSpPr/>
          <p:nvPr/>
        </p:nvSpPr>
        <p:spPr>
          <a:xfrm>
            <a:off x="4619603" y="1414664"/>
            <a:ext cx="1861407" cy="246221"/>
          </a:xfrm>
          <a:prstGeom prst="rect">
            <a:avLst/>
          </a:prstGeom>
        </p:spPr>
        <p:txBody>
          <a:bodyPr wrap="none">
            <a:spAutoFit/>
          </a:bodyPr>
          <a:lstStyle/>
          <a:p>
            <a:r>
              <a:rPr lang="en-US" sz="1000" b="1" dirty="0">
                <a:latin typeface="Arial" charset="0"/>
                <a:ea typeface="Arial" charset="0"/>
                <a:cs typeface="Arial" charset="0"/>
              </a:rPr>
              <a:t>Using package </a:t>
            </a:r>
            <a:r>
              <a:rPr lang="en-US" sz="1000" b="1" dirty="0" err="1">
                <a:latin typeface="Arial" charset="0"/>
                <a:ea typeface="Arial" charset="0"/>
                <a:cs typeface="Arial" charset="0"/>
              </a:rPr>
              <a:t>structlog</a:t>
            </a:r>
            <a:r>
              <a:rPr lang="en-US" sz="1000" b="1" dirty="0">
                <a:latin typeface="Arial" charset="0"/>
                <a:ea typeface="Arial" charset="0"/>
                <a:cs typeface="Arial" charset="0"/>
              </a:rPr>
              <a:t> [1]</a:t>
            </a:r>
            <a:endParaRPr lang="en-US" sz="1000" dirty="0"/>
          </a:p>
        </p:txBody>
      </p:sp>
      <p:sp>
        <p:nvSpPr>
          <p:cNvPr id="17" name="TextBox 16">
            <a:extLst>
              <a:ext uri="{FF2B5EF4-FFF2-40B4-BE49-F238E27FC236}">
                <a16:creationId xmlns:a16="http://schemas.microsoft.com/office/drawing/2014/main" id="{536FA8BF-AD6B-6949-94FA-F37F4319AE99}"/>
              </a:ext>
            </a:extLst>
          </p:cNvPr>
          <p:cNvSpPr txBox="1"/>
          <p:nvPr/>
        </p:nvSpPr>
        <p:spPr>
          <a:xfrm>
            <a:off x="4735164" y="665808"/>
            <a:ext cx="3744000" cy="553998"/>
          </a:xfrm>
          <a:prstGeom prst="rect">
            <a:avLst/>
          </a:prstGeom>
          <a:noFill/>
        </p:spPr>
        <p:txBody>
          <a:bodyPr wrap="square" rtlCol="0">
            <a:spAutoFit/>
          </a:bodyPr>
          <a:lstStyle/>
          <a:p>
            <a:r>
              <a:rPr lang="en-US" sz="1000" b="1" dirty="0">
                <a:latin typeface="Arial" charset="0"/>
                <a:ea typeface="Arial" charset="0"/>
                <a:cs typeface="Arial" charset="0"/>
              </a:rPr>
              <a:t>Python</a:t>
            </a:r>
          </a:p>
          <a:p>
            <a:pPr marL="133350" indent="-133350">
              <a:buFont typeface="Wingdings" charset="2"/>
              <a:buChar char="§"/>
            </a:pPr>
            <a:r>
              <a:rPr lang="en-US" sz="1000" dirty="0">
                <a:latin typeface="Arial" charset="0"/>
                <a:ea typeface="Arial" charset="0"/>
                <a:cs typeface="Arial" charset="0"/>
              </a:rPr>
              <a:t>Structured logging can be easily implemented in Python or use a specialized library such as </a:t>
            </a:r>
            <a:r>
              <a:rPr lang="en-US" sz="1000" dirty="0" err="1">
                <a:latin typeface="Arial" charset="0"/>
                <a:ea typeface="Arial" charset="0"/>
                <a:cs typeface="Arial" charset="0"/>
              </a:rPr>
              <a:t>structlog</a:t>
            </a:r>
            <a:r>
              <a:rPr lang="en-US" sz="1000" dirty="0">
                <a:latin typeface="Arial" charset="0"/>
                <a:ea typeface="Arial" charset="0"/>
                <a:cs typeface="Arial" charset="0"/>
              </a:rPr>
              <a:t> [1]</a:t>
            </a:r>
          </a:p>
        </p:txBody>
      </p:sp>
      <p:sp>
        <p:nvSpPr>
          <p:cNvPr id="18" name="Rectangle 17">
            <a:extLst>
              <a:ext uri="{FF2B5EF4-FFF2-40B4-BE49-F238E27FC236}">
                <a16:creationId xmlns:a16="http://schemas.microsoft.com/office/drawing/2014/main" id="{4113452A-4A8F-0F44-AC14-F658A6347EE3}"/>
              </a:ext>
            </a:extLst>
          </p:cNvPr>
          <p:cNvSpPr/>
          <p:nvPr/>
        </p:nvSpPr>
        <p:spPr>
          <a:xfrm>
            <a:off x="4631272" y="2840900"/>
            <a:ext cx="3702570" cy="246221"/>
          </a:xfrm>
          <a:prstGeom prst="rect">
            <a:avLst/>
          </a:prstGeom>
        </p:spPr>
        <p:txBody>
          <a:bodyPr wrap="square">
            <a:spAutoFit/>
          </a:bodyPr>
          <a:lstStyle/>
          <a:p>
            <a:r>
              <a:rPr lang="en-US" sz="1000" dirty="0">
                <a:solidFill>
                  <a:srgbClr val="242729"/>
                </a:solidFill>
                <a:latin typeface="Arial" panose="020B0604020202020204" pitchFamily="34" charset="0"/>
              </a:rPr>
              <a:t>Which results in following log</a:t>
            </a:r>
          </a:p>
        </p:txBody>
      </p:sp>
      <p:sp>
        <p:nvSpPr>
          <p:cNvPr id="19" name="Rectangle 18">
            <a:extLst>
              <a:ext uri="{FF2B5EF4-FFF2-40B4-BE49-F238E27FC236}">
                <a16:creationId xmlns:a16="http://schemas.microsoft.com/office/drawing/2014/main" id="{FE53A781-C343-B442-B84D-02455D6B852F}"/>
              </a:ext>
            </a:extLst>
          </p:cNvPr>
          <p:cNvSpPr/>
          <p:nvPr/>
        </p:nvSpPr>
        <p:spPr>
          <a:xfrm>
            <a:off x="4399613" y="4958834"/>
            <a:ext cx="4572000" cy="169277"/>
          </a:xfrm>
          <a:prstGeom prst="rect">
            <a:avLst/>
          </a:prstGeom>
        </p:spPr>
        <p:txBody>
          <a:bodyPr>
            <a:spAutoFit/>
          </a:bodyPr>
          <a:lstStyle/>
          <a:p>
            <a:r>
              <a:rPr lang="en-US" sz="500" dirty="0">
                <a:latin typeface="Arial" panose="020B0604020202020204" pitchFamily="34" charset="0"/>
                <a:cs typeface="Arial" panose="020B0604020202020204" pitchFamily="34" charset="0"/>
              </a:rPr>
              <a:t>[3] Learning to Log: Helping Developers Make Informed Logging Decisions  -- </a:t>
            </a:r>
            <a:r>
              <a:rPr lang="en-US" sz="500" dirty="0" err="1">
                <a:latin typeface="Arial" panose="020B0604020202020204" pitchFamily="34" charset="0"/>
                <a:cs typeface="Arial" panose="020B0604020202020204" pitchFamily="34" charset="0"/>
              </a:rPr>
              <a:t>LogAdvisor</a:t>
            </a:r>
            <a:r>
              <a:rPr lang="en-US" sz="500" dirty="0">
                <a:latin typeface="Arial" panose="020B0604020202020204" pitchFamily="34" charset="0"/>
                <a:cs typeface="Arial" panose="020B0604020202020204" pitchFamily="34" charset="0"/>
              </a:rPr>
              <a:t> -- </a:t>
            </a:r>
            <a:r>
              <a:rPr lang="en-US" sz="500" dirty="0" err="1">
                <a:latin typeface="Arial" panose="020B0604020202020204" pitchFamily="34" charset="0"/>
                <a:cs typeface="Arial" panose="020B0604020202020204" pitchFamily="34" charset="0"/>
              </a:rPr>
              <a:t>Jieming</a:t>
            </a:r>
            <a:r>
              <a:rPr lang="en-US" sz="500" dirty="0">
                <a:latin typeface="Arial" panose="020B0604020202020204" pitchFamily="34" charset="0"/>
                <a:cs typeface="Arial" panose="020B0604020202020204" pitchFamily="34" charset="0"/>
              </a:rPr>
              <a:t> Zhu</a:t>
            </a:r>
          </a:p>
        </p:txBody>
      </p:sp>
      <p:sp>
        <p:nvSpPr>
          <p:cNvPr id="20" name="Rectangle 19">
            <a:extLst>
              <a:ext uri="{FF2B5EF4-FFF2-40B4-BE49-F238E27FC236}">
                <a16:creationId xmlns:a16="http://schemas.microsoft.com/office/drawing/2014/main" id="{D1EE8402-3DBD-3242-A640-D76B6107F735}"/>
              </a:ext>
            </a:extLst>
          </p:cNvPr>
          <p:cNvSpPr/>
          <p:nvPr/>
        </p:nvSpPr>
        <p:spPr>
          <a:xfrm>
            <a:off x="4663493" y="4363866"/>
            <a:ext cx="3702570" cy="400110"/>
          </a:xfrm>
          <a:prstGeom prst="rect">
            <a:avLst/>
          </a:prstGeom>
        </p:spPr>
        <p:txBody>
          <a:bodyPr wrap="square">
            <a:spAutoFit/>
          </a:bodyPr>
          <a:lstStyle/>
          <a:p>
            <a:r>
              <a:rPr lang="en-US" sz="1000" i="1" dirty="0">
                <a:solidFill>
                  <a:srgbClr val="242729"/>
                </a:solidFill>
                <a:latin typeface="Arial" panose="020B0604020202020204" pitchFamily="34" charset="0"/>
              </a:rPr>
              <a:t>Note: approaches such as </a:t>
            </a:r>
            <a:r>
              <a:rPr lang="en-US" sz="1000" i="1" dirty="0" err="1">
                <a:solidFill>
                  <a:srgbClr val="242729"/>
                </a:solidFill>
                <a:latin typeface="Arial" panose="020B0604020202020204" pitchFamily="34" charset="0"/>
              </a:rPr>
              <a:t>LogAdvisor</a:t>
            </a:r>
            <a:r>
              <a:rPr lang="en-US" sz="1000" i="1" dirty="0">
                <a:solidFill>
                  <a:srgbClr val="242729"/>
                </a:solidFill>
                <a:latin typeface="Arial" panose="020B0604020202020204" pitchFamily="34" charset="0"/>
              </a:rPr>
              <a:t> [3] can help developers to write log statements</a:t>
            </a:r>
          </a:p>
        </p:txBody>
      </p:sp>
    </p:spTree>
    <p:extLst>
      <p:ext uri="{BB962C8B-B14F-4D97-AF65-F5344CB8AC3E}">
        <p14:creationId xmlns:p14="http://schemas.microsoft.com/office/powerpoint/2010/main" val="17074050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E7C1A05E-549D-524E-A0B5-6A36178FF7EA}"/>
              </a:ext>
            </a:extLst>
          </p:cNvPr>
          <p:cNvSpPr/>
          <p:nvPr/>
        </p:nvSpPr>
        <p:spPr>
          <a:xfrm>
            <a:off x="395288" y="1287349"/>
            <a:ext cx="3754681" cy="1063615"/>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p:txBody>
          <a:bodyPr/>
          <a:lstStyle/>
          <a:p>
            <a:r>
              <a:rPr lang="en-US" dirty="0">
                <a:latin typeface="Arial" charset="0"/>
                <a:ea typeface="Arial" charset="0"/>
                <a:cs typeface="Arial" charset="0"/>
              </a:rPr>
              <a:t>Log Parsing</a:t>
            </a:r>
            <a:br>
              <a:rPr lang="en-US" b="0" dirty="0">
                <a:latin typeface="Arial" charset="0"/>
                <a:ea typeface="Arial" charset="0"/>
                <a:cs typeface="Arial" charset="0"/>
              </a:rPr>
            </a:br>
            <a:r>
              <a:rPr lang="en-US" sz="1400" b="0" dirty="0">
                <a:latin typeface="Arial" charset="0"/>
                <a:ea typeface="Arial" charset="0"/>
                <a:cs typeface="Arial" charset="0"/>
              </a:rPr>
              <a:t>Problem Definition </a:t>
            </a:r>
            <a:endParaRPr lang="en-US" sz="1400" b="0" dirty="0"/>
          </a:p>
        </p:txBody>
      </p:sp>
      <p:sp>
        <p:nvSpPr>
          <p:cNvPr id="62" name="Rectangle 106">
            <a:extLst>
              <a:ext uri="{FF2B5EF4-FFF2-40B4-BE49-F238E27FC236}">
                <a16:creationId xmlns:a16="http://schemas.microsoft.com/office/drawing/2014/main" id="{D622F2B4-0810-D742-9E46-982CDF970DB4}"/>
              </a:ext>
            </a:extLst>
          </p:cNvPr>
          <p:cNvSpPr>
            <a:spLocks noChangeArrowheads="1"/>
          </p:cNvSpPr>
          <p:nvPr/>
        </p:nvSpPr>
        <p:spPr bwMode="auto">
          <a:xfrm>
            <a:off x="390551" y="883004"/>
            <a:ext cx="3669898" cy="3408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63" tIns="34281" rIns="68563" bIns="34281">
            <a:spAutoFit/>
          </a:bodyPr>
          <a:lstStyle/>
          <a:p>
            <a:pPr marL="7938">
              <a:buClr>
                <a:schemeClr val="tx2"/>
              </a:buClr>
            </a:pPr>
            <a:r>
              <a:rPr lang="en-US" sz="900" b="1" dirty="0">
                <a:latin typeface="Arial" charset="0"/>
                <a:ea typeface="Arial" charset="0"/>
                <a:cs typeface="Arial" charset="0"/>
              </a:rPr>
              <a:t>1. Import messages from log storage</a:t>
            </a:r>
          </a:p>
          <a:p>
            <a:pPr marL="179388" indent="-171450">
              <a:buClr>
                <a:schemeClr val="tx2"/>
              </a:buClr>
              <a:buFont typeface="Arial" panose="020B0604020202020204" pitchFamily="34" charset="0"/>
              <a:buChar char="•"/>
            </a:pPr>
            <a:r>
              <a:rPr lang="en-US" sz="800" dirty="0">
                <a:latin typeface="Arial" charset="0"/>
                <a:ea typeface="Arial" charset="0"/>
                <a:cs typeface="Arial" charset="0"/>
              </a:rPr>
              <a:t>Access database, e.g., from ELK</a:t>
            </a:r>
          </a:p>
          <a:p>
            <a:pPr marL="7938">
              <a:buClr>
                <a:schemeClr val="tx2"/>
              </a:buClr>
            </a:pPr>
            <a:endParaRPr lang="en-US" sz="800" dirty="0">
              <a:latin typeface="Arial" charset="0"/>
              <a:ea typeface="Arial" charset="0"/>
              <a:cs typeface="Arial" charset="0"/>
            </a:endParaRPr>
          </a:p>
          <a:p>
            <a:pPr marL="7938">
              <a:buClr>
                <a:schemeClr val="tx2"/>
              </a:buClr>
            </a:pPr>
            <a:r>
              <a:rPr lang="en-US" sz="900" b="1" dirty="0">
                <a:solidFill>
                  <a:schemeClr val="tx2"/>
                </a:solidFill>
                <a:latin typeface="Arial" charset="0"/>
                <a:ea typeface="Arial" charset="0"/>
                <a:cs typeface="Arial" charset="0"/>
              </a:rPr>
              <a:t>2. Preprocessing</a:t>
            </a:r>
            <a:endParaRPr lang="en-US" sz="800" dirty="0">
              <a:solidFill>
                <a:schemeClr val="tx2"/>
              </a:solidFill>
              <a:latin typeface="Arial" charset="0"/>
              <a:ea typeface="Arial" charset="0"/>
              <a:cs typeface="Arial" charset="0"/>
            </a:endParaRPr>
          </a:p>
          <a:p>
            <a:pPr marL="179388" indent="-171450">
              <a:buClr>
                <a:schemeClr val="tx2"/>
              </a:buClr>
              <a:buFont typeface="Arial" panose="020B0604020202020204" pitchFamily="34" charset="0"/>
              <a:buChar char="•"/>
            </a:pPr>
            <a:r>
              <a:rPr lang="en-US" sz="800" dirty="0">
                <a:latin typeface="Arial" charset="0"/>
                <a:ea typeface="Arial" charset="0"/>
                <a:cs typeface="Arial" charset="0"/>
              </a:rPr>
              <a:t>Parse content to extract </a:t>
            </a:r>
            <a:r>
              <a:rPr lang="en-US" sz="800" b="1" dirty="0">
                <a:latin typeface="Arial" charset="0"/>
                <a:ea typeface="Arial" charset="0"/>
                <a:cs typeface="Arial" charset="0"/>
              </a:rPr>
              <a:t>timestamp</a:t>
            </a:r>
            <a:r>
              <a:rPr lang="en-US" sz="800" dirty="0">
                <a:latin typeface="Arial" charset="0"/>
                <a:ea typeface="Arial" charset="0"/>
                <a:cs typeface="Arial" charset="0"/>
              </a:rPr>
              <a:t>, </a:t>
            </a:r>
            <a:r>
              <a:rPr lang="en-US" sz="800" dirty="0" err="1">
                <a:latin typeface="Arial" charset="0"/>
                <a:ea typeface="Arial" charset="0"/>
                <a:cs typeface="Arial" charset="0"/>
              </a:rPr>
              <a:t>pid</a:t>
            </a:r>
            <a:r>
              <a:rPr lang="en-US" sz="800" dirty="0">
                <a:latin typeface="Arial" charset="0"/>
                <a:ea typeface="Arial" charset="0"/>
                <a:cs typeface="Arial" charset="0"/>
              </a:rPr>
              <a:t>, log level and </a:t>
            </a:r>
            <a:r>
              <a:rPr lang="en-US" sz="800" b="1" dirty="0">
                <a:latin typeface="Arial" charset="0"/>
                <a:ea typeface="Arial" charset="0"/>
                <a:cs typeface="Arial" charset="0"/>
              </a:rPr>
              <a:t>variable</a:t>
            </a:r>
            <a:r>
              <a:rPr lang="en-US" sz="800" dirty="0">
                <a:latin typeface="Arial" charset="0"/>
                <a:ea typeface="Arial" charset="0"/>
                <a:cs typeface="Arial" charset="0"/>
              </a:rPr>
              <a:t> part</a:t>
            </a:r>
          </a:p>
          <a:p>
            <a:pPr marL="179388" indent="-171450">
              <a:buClr>
                <a:schemeClr val="tx2"/>
              </a:buClr>
              <a:buFont typeface="Arial" panose="020B0604020202020204" pitchFamily="34" charset="0"/>
              <a:buChar char="•"/>
            </a:pPr>
            <a:r>
              <a:rPr lang="en-US" sz="800" b="1" dirty="0">
                <a:latin typeface="Arial" charset="0"/>
                <a:ea typeface="Arial" charset="0"/>
                <a:cs typeface="Arial" charset="0"/>
              </a:rPr>
              <a:t>Parse timestamps and fix them</a:t>
            </a:r>
          </a:p>
          <a:p>
            <a:pPr marL="179388" indent="-171450">
              <a:buClr>
                <a:schemeClr val="tx2"/>
              </a:buClr>
              <a:buFont typeface="Arial" panose="020B0604020202020204" pitchFamily="34" charset="0"/>
              <a:buChar char="•"/>
            </a:pPr>
            <a:r>
              <a:rPr lang="en-US" sz="800" b="1" dirty="0">
                <a:latin typeface="Arial" charset="0"/>
                <a:ea typeface="Arial" charset="0"/>
                <a:cs typeface="Arial" charset="0"/>
              </a:rPr>
              <a:t>Squash Python stack traces</a:t>
            </a:r>
          </a:p>
          <a:p>
            <a:pPr marL="7938">
              <a:buClr>
                <a:schemeClr val="tx2"/>
              </a:buClr>
            </a:pPr>
            <a:endParaRPr lang="en-US" sz="800" dirty="0">
              <a:latin typeface="Arial" charset="0"/>
              <a:ea typeface="Arial" charset="0"/>
              <a:cs typeface="Arial" charset="0"/>
            </a:endParaRPr>
          </a:p>
          <a:p>
            <a:pPr marL="7938">
              <a:buClr>
                <a:schemeClr val="tx2"/>
              </a:buClr>
            </a:pPr>
            <a:r>
              <a:rPr lang="en-US" sz="900" b="1" dirty="0">
                <a:solidFill>
                  <a:schemeClr val="tx2"/>
                </a:solidFill>
                <a:latin typeface="Arial" charset="0"/>
                <a:ea typeface="Arial" charset="0"/>
                <a:cs typeface="Arial" charset="0"/>
              </a:rPr>
              <a:t>3. Template Mining</a:t>
            </a:r>
          </a:p>
          <a:p>
            <a:pPr marL="179388" indent="-171450">
              <a:buClr>
                <a:schemeClr val="tx2"/>
              </a:buClr>
              <a:buFont typeface="Arial" panose="020B0604020202020204" pitchFamily="34" charset="0"/>
              <a:buChar char="•"/>
            </a:pPr>
            <a:r>
              <a:rPr lang="en-US" sz="800" dirty="0">
                <a:latin typeface="Arial" charset="0"/>
                <a:ea typeface="Arial" charset="0"/>
                <a:cs typeface="Arial" charset="0"/>
              </a:rPr>
              <a:t>Reconstruct log templates from message content</a:t>
            </a:r>
          </a:p>
          <a:p>
            <a:pPr marL="179388" indent="-171450">
              <a:buClr>
                <a:schemeClr val="tx2"/>
              </a:buClr>
              <a:buFont typeface="Arial" panose="020B0604020202020204" pitchFamily="34" charset="0"/>
              <a:buChar char="•"/>
            </a:pPr>
            <a:r>
              <a:rPr lang="en-US" sz="800" dirty="0">
                <a:latin typeface="Arial" charset="0"/>
                <a:ea typeface="Arial" charset="0"/>
                <a:cs typeface="Arial" charset="0"/>
              </a:rPr>
              <a:t>Collect variables and their values</a:t>
            </a:r>
          </a:p>
          <a:p>
            <a:pPr marL="179388" indent="-171450">
              <a:buClr>
                <a:schemeClr val="tx2"/>
              </a:buClr>
              <a:buFont typeface="Arial" panose="020B0604020202020204" pitchFamily="34" charset="0"/>
              <a:buChar char="•"/>
            </a:pPr>
            <a:endParaRPr lang="en-US" sz="800" dirty="0">
              <a:latin typeface="Arial" charset="0"/>
              <a:ea typeface="Arial" charset="0"/>
              <a:cs typeface="Arial" charset="0"/>
            </a:endParaRPr>
          </a:p>
          <a:p>
            <a:pPr marL="7938">
              <a:buClr>
                <a:schemeClr val="tx2"/>
              </a:buClr>
            </a:pPr>
            <a:r>
              <a:rPr lang="en-US" sz="900" b="1" dirty="0">
                <a:latin typeface="Arial" charset="0"/>
                <a:ea typeface="Arial" charset="0"/>
                <a:cs typeface="Arial" charset="0"/>
              </a:rPr>
              <a:t>4. Record’s time-series</a:t>
            </a:r>
          </a:p>
          <a:p>
            <a:pPr marL="179388" indent="-171450">
              <a:buClr>
                <a:schemeClr val="tx2"/>
              </a:buClr>
              <a:buFont typeface="Arial" panose="020B0604020202020204" pitchFamily="34" charset="0"/>
              <a:buChar char="•"/>
            </a:pPr>
            <a:r>
              <a:rPr lang="en-US" sz="800" dirty="0">
                <a:latin typeface="Arial" charset="0"/>
                <a:ea typeface="Arial" charset="0"/>
                <a:cs typeface="Arial" charset="0"/>
              </a:rPr>
              <a:t>Group records by templates and create time-series</a:t>
            </a:r>
          </a:p>
          <a:p>
            <a:pPr marL="179388" indent="-171450">
              <a:buClr>
                <a:schemeClr val="tx2"/>
              </a:buClr>
              <a:buFont typeface="Arial" panose="020B0604020202020204" pitchFamily="34" charset="0"/>
              <a:buChar char="•"/>
            </a:pPr>
            <a:endParaRPr lang="en-US" sz="800" dirty="0">
              <a:latin typeface="Arial" charset="0"/>
              <a:ea typeface="Arial" charset="0"/>
              <a:cs typeface="Arial" charset="0"/>
            </a:endParaRPr>
          </a:p>
          <a:p>
            <a:pPr marL="7938">
              <a:buClr>
                <a:schemeClr val="tx2"/>
              </a:buClr>
            </a:pPr>
            <a:r>
              <a:rPr lang="en-US" sz="900" b="1" dirty="0">
                <a:latin typeface="Arial" charset="0"/>
                <a:ea typeface="Arial" charset="0"/>
                <a:cs typeface="Arial" charset="0"/>
              </a:rPr>
              <a:t>5. Classification</a:t>
            </a:r>
          </a:p>
          <a:p>
            <a:pPr marL="179388" indent="-171450">
              <a:buClr>
                <a:schemeClr val="tx2"/>
              </a:buClr>
              <a:buFont typeface="Arial" panose="020B0604020202020204" pitchFamily="34" charset="0"/>
              <a:buChar char="•"/>
            </a:pPr>
            <a:r>
              <a:rPr lang="en-US" sz="800" dirty="0">
                <a:latin typeface="Arial" charset="0"/>
                <a:ea typeface="Arial" charset="0"/>
                <a:cs typeface="Arial" charset="0"/>
              </a:rPr>
              <a:t>Classify time-series as permanent, periodic or isolated</a:t>
            </a:r>
            <a:endParaRPr lang="en-US" sz="900" b="1" dirty="0">
              <a:latin typeface="Arial" charset="0"/>
              <a:ea typeface="Arial" charset="0"/>
              <a:cs typeface="Arial" charset="0"/>
            </a:endParaRPr>
          </a:p>
          <a:p>
            <a:pPr marL="7938">
              <a:buClr>
                <a:schemeClr val="tx2"/>
              </a:buClr>
            </a:pPr>
            <a:endParaRPr lang="en-US" sz="800" dirty="0">
              <a:latin typeface="Arial" charset="0"/>
              <a:ea typeface="Arial" charset="0"/>
              <a:cs typeface="Arial" charset="0"/>
            </a:endParaRPr>
          </a:p>
          <a:p>
            <a:pPr marL="7938">
              <a:buClr>
                <a:schemeClr val="tx2"/>
              </a:buClr>
            </a:pPr>
            <a:r>
              <a:rPr lang="en-US" sz="900" b="1" dirty="0">
                <a:latin typeface="Arial" charset="0"/>
                <a:ea typeface="Arial" charset="0"/>
                <a:cs typeface="Arial" charset="0"/>
              </a:rPr>
              <a:t>6. Keywords extraction</a:t>
            </a:r>
          </a:p>
          <a:p>
            <a:pPr marL="179388" indent="-171450">
              <a:buClr>
                <a:schemeClr val="tx2"/>
              </a:buClr>
              <a:buFont typeface="Arial" panose="020B0604020202020204" pitchFamily="34" charset="0"/>
              <a:buChar char="•"/>
            </a:pPr>
            <a:r>
              <a:rPr lang="en-US" sz="800" dirty="0">
                <a:latin typeface="Arial" charset="0"/>
                <a:ea typeface="Arial" charset="0"/>
                <a:cs typeface="Arial" charset="0"/>
              </a:rPr>
              <a:t>Extract keywords from templates using NLP</a:t>
            </a:r>
          </a:p>
          <a:p>
            <a:pPr marL="179388" indent="-171450">
              <a:buClr>
                <a:schemeClr val="tx2"/>
              </a:buClr>
              <a:buFont typeface="Arial" panose="020B0604020202020204" pitchFamily="34" charset="0"/>
              <a:buChar char="•"/>
            </a:pPr>
            <a:endParaRPr lang="en-US" sz="800" dirty="0">
              <a:latin typeface="Arial" charset="0"/>
              <a:ea typeface="Arial" charset="0"/>
              <a:cs typeface="Arial" charset="0"/>
            </a:endParaRPr>
          </a:p>
          <a:p>
            <a:pPr marL="7938">
              <a:buClr>
                <a:schemeClr val="tx2"/>
              </a:buClr>
            </a:pPr>
            <a:r>
              <a:rPr lang="en-US" sz="900" b="1" dirty="0">
                <a:latin typeface="Arial" charset="0"/>
                <a:ea typeface="Arial" charset="0"/>
                <a:cs typeface="Arial" charset="0"/>
              </a:rPr>
              <a:t>7. Correlation</a:t>
            </a:r>
          </a:p>
          <a:p>
            <a:pPr marL="179388" indent="-171450">
              <a:buClr>
                <a:schemeClr val="tx2"/>
              </a:buClr>
              <a:buFont typeface="Arial" panose="020B0604020202020204" pitchFamily="34" charset="0"/>
              <a:buChar char="•"/>
            </a:pPr>
            <a:r>
              <a:rPr lang="en-US" sz="800" dirty="0">
                <a:latin typeface="Arial" charset="0"/>
                <a:ea typeface="Arial" charset="0"/>
                <a:cs typeface="Arial" charset="0"/>
              </a:rPr>
              <a:t>Find correlations between time series formed by different templates</a:t>
            </a:r>
          </a:p>
          <a:p>
            <a:pPr marL="7938">
              <a:buClr>
                <a:schemeClr val="tx2"/>
              </a:buClr>
            </a:pPr>
            <a:endParaRPr lang="en-US" sz="800" dirty="0">
              <a:latin typeface="Arial" charset="0"/>
              <a:ea typeface="Arial" charset="0"/>
              <a:cs typeface="Arial" charset="0"/>
            </a:endParaRPr>
          </a:p>
          <a:p>
            <a:pPr marL="7938">
              <a:buClr>
                <a:schemeClr val="tx2"/>
              </a:buClr>
            </a:pPr>
            <a:r>
              <a:rPr lang="en-US" sz="900" b="1" dirty="0">
                <a:latin typeface="Arial" charset="0"/>
                <a:ea typeface="Arial" charset="0"/>
                <a:cs typeface="Arial" charset="0"/>
              </a:rPr>
              <a:t>8. Event reconstruction</a:t>
            </a:r>
          </a:p>
          <a:p>
            <a:pPr marL="179388" indent="-171450">
              <a:buClr>
                <a:schemeClr val="tx2"/>
              </a:buClr>
              <a:buFont typeface="Arial" panose="020B0604020202020204" pitchFamily="34" charset="0"/>
              <a:buChar char="•"/>
            </a:pPr>
            <a:r>
              <a:rPr lang="en-US" sz="700" dirty="0">
                <a:latin typeface="Arial" charset="0"/>
                <a:ea typeface="Arial" charset="0"/>
                <a:cs typeface="Arial" charset="0"/>
              </a:rPr>
              <a:t>Group records into events</a:t>
            </a:r>
            <a:endParaRPr lang="en-US" sz="800" dirty="0">
              <a:latin typeface="Arial" charset="0"/>
              <a:ea typeface="Arial" charset="0"/>
              <a:cs typeface="Arial" charset="0"/>
            </a:endParaRPr>
          </a:p>
        </p:txBody>
      </p:sp>
      <p:sp>
        <p:nvSpPr>
          <p:cNvPr id="71" name="TextBox 70">
            <a:extLst>
              <a:ext uri="{FF2B5EF4-FFF2-40B4-BE49-F238E27FC236}">
                <a16:creationId xmlns:a16="http://schemas.microsoft.com/office/drawing/2014/main" id="{5AB0FF21-EFAC-5F41-B5ED-97603EDA48FA}"/>
              </a:ext>
            </a:extLst>
          </p:cNvPr>
          <p:cNvSpPr txBox="1"/>
          <p:nvPr/>
        </p:nvSpPr>
        <p:spPr>
          <a:xfrm>
            <a:off x="4855783" y="728501"/>
            <a:ext cx="3695436" cy="523220"/>
          </a:xfrm>
          <a:prstGeom prst="rect">
            <a:avLst/>
          </a:prstGeom>
          <a:noFill/>
        </p:spPr>
        <p:txBody>
          <a:bodyPr wrap="square" rtlCol="0">
            <a:spAutoFit/>
          </a:bodyPr>
          <a:lstStyle/>
          <a:p>
            <a:r>
              <a:rPr lang="en-US" sz="700" dirty="0">
                <a:latin typeface="Consolas" panose="020B0609020204030204" pitchFamily="49" charset="0"/>
              </a:rPr>
              <a:t>2019-07-10T15:23:52.264 18550 ERROR oslo.messaging._</a:t>
            </a:r>
            <a:r>
              <a:rPr lang="en-US" sz="700" dirty="0" err="1">
                <a:latin typeface="Consolas" panose="020B0609020204030204" pitchFamily="49" charset="0"/>
              </a:rPr>
              <a:t>drivers.impl_rabbit</a:t>
            </a:r>
            <a:r>
              <a:rPr lang="en-US" sz="700" dirty="0">
                <a:latin typeface="Consolas" panose="020B0609020204030204" pitchFamily="49" charset="0"/>
              </a:rPr>
              <a:t> [-] [fa5b6584-eb05-4a8a-bce2-356a66a218cb] AMQP server on 192.168.5.151:5672 is unreachable: timed out. Trying again in 8 seconds.: timeout: timed out</a:t>
            </a:r>
          </a:p>
        </p:txBody>
      </p:sp>
      <p:sp>
        <p:nvSpPr>
          <p:cNvPr id="72" name="TextBox 71">
            <a:extLst>
              <a:ext uri="{FF2B5EF4-FFF2-40B4-BE49-F238E27FC236}">
                <a16:creationId xmlns:a16="http://schemas.microsoft.com/office/drawing/2014/main" id="{30F3CE82-5013-8349-8292-59CC214D963E}"/>
              </a:ext>
            </a:extLst>
          </p:cNvPr>
          <p:cNvSpPr txBox="1"/>
          <p:nvPr/>
        </p:nvSpPr>
        <p:spPr>
          <a:xfrm>
            <a:off x="4855783" y="1440891"/>
            <a:ext cx="3695436" cy="446276"/>
          </a:xfrm>
          <a:prstGeom prst="rect">
            <a:avLst/>
          </a:prstGeom>
          <a:noFill/>
        </p:spPr>
        <p:txBody>
          <a:bodyPr wrap="square" rtlCol="0">
            <a:spAutoFit/>
          </a:bodyPr>
          <a:lstStyle/>
          <a:p>
            <a:r>
              <a:rPr lang="en-US" sz="800" b="1" dirty="0">
                <a:latin typeface="Arial" panose="020B0604020202020204" pitchFamily="34" charset="0"/>
                <a:cs typeface="Arial" panose="020B0604020202020204" pitchFamily="34" charset="0"/>
              </a:rPr>
              <a:t>Timestamp: </a:t>
            </a:r>
            <a:r>
              <a:rPr lang="en-US" sz="700" dirty="0">
                <a:latin typeface="Consolas" panose="020B0609020204030204" pitchFamily="49" charset="0"/>
              </a:rPr>
              <a:t>2019-07-10T15:23:52.264 </a:t>
            </a:r>
          </a:p>
          <a:p>
            <a:r>
              <a:rPr lang="en-US" sz="800" b="1" dirty="0">
                <a:latin typeface="Arial" panose="020B0604020202020204" pitchFamily="34" charset="0"/>
                <a:cs typeface="Arial" panose="020B0604020202020204" pitchFamily="34" charset="0"/>
              </a:rPr>
              <a:t>Content: </a:t>
            </a:r>
            <a:r>
              <a:rPr lang="en-US" sz="700" dirty="0">
                <a:latin typeface="Consolas" panose="020B0609020204030204" pitchFamily="49" charset="0"/>
              </a:rPr>
              <a:t>AMQP server on 192.168.5.151:5672 is unreachable: timed out. Trying again in 8 seconds.: timeout: timed out</a:t>
            </a:r>
          </a:p>
        </p:txBody>
      </p:sp>
      <p:sp>
        <p:nvSpPr>
          <p:cNvPr id="75" name="TextBox 74">
            <a:extLst>
              <a:ext uri="{FF2B5EF4-FFF2-40B4-BE49-F238E27FC236}">
                <a16:creationId xmlns:a16="http://schemas.microsoft.com/office/drawing/2014/main" id="{3088FB92-52EB-3740-8C44-B0201304D248}"/>
              </a:ext>
            </a:extLst>
          </p:cNvPr>
          <p:cNvSpPr txBox="1"/>
          <p:nvPr/>
        </p:nvSpPr>
        <p:spPr>
          <a:xfrm>
            <a:off x="4855782" y="2137211"/>
            <a:ext cx="3808947" cy="200055"/>
          </a:xfrm>
          <a:prstGeom prst="rect">
            <a:avLst/>
          </a:prstGeom>
          <a:noFill/>
        </p:spPr>
        <p:txBody>
          <a:bodyPr wrap="square" rtlCol="0">
            <a:spAutoFit/>
          </a:bodyPr>
          <a:lstStyle/>
          <a:p>
            <a:r>
              <a:rPr lang="en-US" sz="700" dirty="0">
                <a:latin typeface="Consolas" panose="020B0609020204030204" pitchFamily="49" charset="0"/>
              </a:rPr>
              <a:t>AMQP server on @VAR1 is unreachable: Trying again in @VAR2 seconds.</a:t>
            </a:r>
          </a:p>
        </p:txBody>
      </p:sp>
      <p:pic>
        <p:nvPicPr>
          <p:cNvPr id="76" name="Picture 75">
            <a:extLst>
              <a:ext uri="{FF2B5EF4-FFF2-40B4-BE49-F238E27FC236}">
                <a16:creationId xmlns:a16="http://schemas.microsoft.com/office/drawing/2014/main" id="{1C6B54DE-CD03-2142-AF94-7D25A171E8D2}"/>
              </a:ext>
            </a:extLst>
          </p:cNvPr>
          <p:cNvPicPr>
            <a:picLocks noChangeAspect="1"/>
          </p:cNvPicPr>
          <p:nvPr/>
        </p:nvPicPr>
        <p:blipFill rotWithShape="1">
          <a:blip r:embed="rId3"/>
          <a:srcRect b="11163"/>
          <a:stretch/>
        </p:blipFill>
        <p:spPr>
          <a:xfrm>
            <a:off x="5339841" y="2618128"/>
            <a:ext cx="2840828" cy="655145"/>
          </a:xfrm>
          <a:prstGeom prst="rect">
            <a:avLst/>
          </a:prstGeom>
        </p:spPr>
      </p:pic>
      <p:sp>
        <p:nvSpPr>
          <p:cNvPr id="77" name="TextBox 76">
            <a:extLst>
              <a:ext uri="{FF2B5EF4-FFF2-40B4-BE49-F238E27FC236}">
                <a16:creationId xmlns:a16="http://schemas.microsoft.com/office/drawing/2014/main" id="{E2E22F1E-14EC-7D4C-8469-62E50C6A502D}"/>
              </a:ext>
            </a:extLst>
          </p:cNvPr>
          <p:cNvSpPr txBox="1"/>
          <p:nvPr/>
        </p:nvSpPr>
        <p:spPr>
          <a:xfrm>
            <a:off x="5095418" y="3476743"/>
            <a:ext cx="3085251" cy="307777"/>
          </a:xfrm>
          <a:prstGeom prst="rect">
            <a:avLst/>
          </a:prstGeom>
          <a:noFill/>
        </p:spPr>
        <p:txBody>
          <a:bodyPr wrap="square" rtlCol="0">
            <a:spAutoFit/>
          </a:bodyPr>
          <a:lstStyle/>
          <a:p>
            <a:r>
              <a:rPr lang="en-US" sz="700" dirty="0">
                <a:latin typeface="Consolas" panose="020B0609020204030204" pitchFamily="49" charset="0"/>
              </a:rPr>
              <a:t>AMQP server on @VAR1 is unreachable: Trying again in @VAR2 seconds.</a:t>
            </a:r>
          </a:p>
        </p:txBody>
      </p:sp>
      <p:sp>
        <p:nvSpPr>
          <p:cNvPr id="78" name="TextBox 77">
            <a:extLst>
              <a:ext uri="{FF2B5EF4-FFF2-40B4-BE49-F238E27FC236}">
                <a16:creationId xmlns:a16="http://schemas.microsoft.com/office/drawing/2014/main" id="{24D443A4-ECC2-8E43-9483-52D860809952}"/>
              </a:ext>
            </a:extLst>
          </p:cNvPr>
          <p:cNvSpPr txBox="1"/>
          <p:nvPr/>
        </p:nvSpPr>
        <p:spPr>
          <a:xfrm>
            <a:off x="5095418" y="3711564"/>
            <a:ext cx="3455802" cy="307777"/>
          </a:xfrm>
          <a:prstGeom prst="rect">
            <a:avLst/>
          </a:prstGeom>
          <a:noFill/>
        </p:spPr>
        <p:txBody>
          <a:bodyPr wrap="square" rtlCol="0">
            <a:spAutoFit/>
          </a:bodyPr>
          <a:lstStyle/>
          <a:p>
            <a:r>
              <a:rPr lang="en-US" sz="700" dirty="0">
                <a:latin typeface="Consolas" panose="020B0609020204030204" pitchFamily="49" charset="0"/>
              </a:rPr>
              <a:t>AMQP server on @VAR1 is unreachable: Trying again in @VAR2 seconds.: </a:t>
            </a:r>
            <a:r>
              <a:rPr lang="en-US" sz="700" dirty="0" err="1">
                <a:latin typeface="Consolas" panose="020B0609020204030204" pitchFamily="49" charset="0"/>
              </a:rPr>
              <a:t>RecoverableConnectionError</a:t>
            </a:r>
            <a:r>
              <a:rPr lang="en-US" sz="700" dirty="0">
                <a:latin typeface="Consolas" panose="020B0609020204030204" pitchFamily="49" charset="0"/>
              </a:rPr>
              <a:t>: @VAR3</a:t>
            </a:r>
          </a:p>
        </p:txBody>
      </p:sp>
      <p:sp>
        <p:nvSpPr>
          <p:cNvPr id="79" name="TextBox 78">
            <a:extLst>
              <a:ext uri="{FF2B5EF4-FFF2-40B4-BE49-F238E27FC236}">
                <a16:creationId xmlns:a16="http://schemas.microsoft.com/office/drawing/2014/main" id="{15A4B801-7076-9347-9848-8CD70E68D33E}"/>
              </a:ext>
            </a:extLst>
          </p:cNvPr>
          <p:cNvSpPr txBox="1"/>
          <p:nvPr/>
        </p:nvSpPr>
        <p:spPr>
          <a:xfrm>
            <a:off x="4855783" y="4186650"/>
            <a:ext cx="3695436" cy="461665"/>
          </a:xfrm>
          <a:prstGeom prst="rect">
            <a:avLst/>
          </a:prstGeom>
          <a:noFill/>
        </p:spPr>
        <p:txBody>
          <a:bodyPr wrap="square" rtlCol="0">
            <a:spAutoFit/>
          </a:bodyPr>
          <a:lstStyle/>
          <a:p>
            <a:r>
              <a:rPr lang="en-US" sz="800" b="1" dirty="0">
                <a:latin typeface="Arial" panose="020B0604020202020204" pitchFamily="34" charset="0"/>
                <a:cs typeface="Arial" panose="020B0604020202020204" pitchFamily="34" charset="0"/>
              </a:rPr>
              <a:t>Summary: </a:t>
            </a:r>
            <a:r>
              <a:rPr lang="en-US" sz="700" dirty="0">
                <a:latin typeface="Consolas" panose="020B0609020204030204" pitchFamily="49" charset="0"/>
              </a:rPr>
              <a:t>AMQP server is unreachable  </a:t>
            </a:r>
          </a:p>
          <a:p>
            <a:r>
              <a:rPr lang="en-US" sz="800" b="1" dirty="0">
                <a:latin typeface="Arial" panose="020B0604020202020204" pitchFamily="34" charset="0"/>
                <a:cs typeface="Arial" panose="020B0604020202020204" pitchFamily="34" charset="0"/>
              </a:rPr>
              <a:t>Keywords: </a:t>
            </a:r>
            <a:r>
              <a:rPr lang="en-US" sz="700" dirty="0">
                <a:latin typeface="Consolas" panose="020B0609020204030204" pitchFamily="49" charset="0"/>
              </a:rPr>
              <a:t>AMQP</a:t>
            </a:r>
          </a:p>
          <a:p>
            <a:r>
              <a:rPr lang="en-US" sz="800" b="1" dirty="0">
                <a:latin typeface="Arial" panose="020B0604020202020204" pitchFamily="34" charset="0"/>
                <a:cs typeface="Arial" panose="020B0604020202020204" pitchFamily="34" charset="0"/>
              </a:rPr>
              <a:t>Rank:</a:t>
            </a:r>
            <a:r>
              <a:rPr lang="en-US" sz="700" b="1" dirty="0">
                <a:latin typeface="Arial" panose="020B0604020202020204" pitchFamily="34" charset="0"/>
                <a:cs typeface="Arial" panose="020B0604020202020204" pitchFamily="34" charset="0"/>
              </a:rPr>
              <a:t> </a:t>
            </a:r>
            <a:r>
              <a:rPr lang="en-US" sz="700" dirty="0">
                <a:latin typeface="Consolas" panose="020B0609020204030204" pitchFamily="49" charset="0"/>
              </a:rPr>
              <a:t>55</a:t>
            </a:r>
          </a:p>
        </p:txBody>
      </p:sp>
      <p:sp>
        <p:nvSpPr>
          <p:cNvPr id="80" name="Rectangle 79">
            <a:extLst>
              <a:ext uri="{FF2B5EF4-FFF2-40B4-BE49-F238E27FC236}">
                <a16:creationId xmlns:a16="http://schemas.microsoft.com/office/drawing/2014/main" id="{200B7BD1-7376-684C-A1BF-F29C26B3EBE5}"/>
              </a:ext>
            </a:extLst>
          </p:cNvPr>
          <p:cNvSpPr/>
          <p:nvPr/>
        </p:nvSpPr>
        <p:spPr>
          <a:xfrm>
            <a:off x="4855782" y="728501"/>
            <a:ext cx="3745886" cy="52322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Down Arrow 80">
            <a:extLst>
              <a:ext uri="{FF2B5EF4-FFF2-40B4-BE49-F238E27FC236}">
                <a16:creationId xmlns:a16="http://schemas.microsoft.com/office/drawing/2014/main" id="{B4A6E202-299B-8149-AF48-7C6E54738B5E}"/>
              </a:ext>
            </a:extLst>
          </p:cNvPr>
          <p:cNvSpPr/>
          <p:nvPr/>
        </p:nvSpPr>
        <p:spPr>
          <a:xfrm>
            <a:off x="6600965" y="1245697"/>
            <a:ext cx="255521" cy="223138"/>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2BED81B1-EFD4-954C-9B53-AF53D1AE0AD8}"/>
              </a:ext>
            </a:extLst>
          </p:cNvPr>
          <p:cNvSpPr/>
          <p:nvPr/>
        </p:nvSpPr>
        <p:spPr>
          <a:xfrm>
            <a:off x="4855782" y="1465479"/>
            <a:ext cx="3745886" cy="413162"/>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EAFF19F-954B-C148-BBE8-955196420A62}"/>
              </a:ext>
            </a:extLst>
          </p:cNvPr>
          <p:cNvSpPr/>
          <p:nvPr/>
        </p:nvSpPr>
        <p:spPr>
          <a:xfrm>
            <a:off x="4855782" y="2093797"/>
            <a:ext cx="3745886" cy="287611"/>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Down Arrow 83">
            <a:extLst>
              <a:ext uri="{FF2B5EF4-FFF2-40B4-BE49-F238E27FC236}">
                <a16:creationId xmlns:a16="http://schemas.microsoft.com/office/drawing/2014/main" id="{B6FCC4AF-D98F-6844-B705-0FB46784A99C}"/>
              </a:ext>
            </a:extLst>
          </p:cNvPr>
          <p:cNvSpPr/>
          <p:nvPr/>
        </p:nvSpPr>
        <p:spPr>
          <a:xfrm>
            <a:off x="6600965" y="1877787"/>
            <a:ext cx="255521" cy="223138"/>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Down Arrow 84">
            <a:extLst>
              <a:ext uri="{FF2B5EF4-FFF2-40B4-BE49-F238E27FC236}">
                <a16:creationId xmlns:a16="http://schemas.microsoft.com/office/drawing/2014/main" id="{FA496D1B-8474-B24A-AC8D-61BBB97B5CB0}"/>
              </a:ext>
            </a:extLst>
          </p:cNvPr>
          <p:cNvSpPr/>
          <p:nvPr/>
        </p:nvSpPr>
        <p:spPr>
          <a:xfrm>
            <a:off x="6600965" y="2376490"/>
            <a:ext cx="255521" cy="223138"/>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795D9C9B-28E7-BA41-B703-10F0573D9EF4}"/>
              </a:ext>
            </a:extLst>
          </p:cNvPr>
          <p:cNvSpPr/>
          <p:nvPr/>
        </p:nvSpPr>
        <p:spPr>
          <a:xfrm>
            <a:off x="4855782" y="2590605"/>
            <a:ext cx="3745886" cy="68521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1EF45DD-5165-2F47-BA18-9D827E1E9960}"/>
              </a:ext>
            </a:extLst>
          </p:cNvPr>
          <p:cNvSpPr/>
          <p:nvPr/>
        </p:nvSpPr>
        <p:spPr>
          <a:xfrm>
            <a:off x="4855782" y="3485010"/>
            <a:ext cx="3745886" cy="519082"/>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Down Arrow 87">
            <a:extLst>
              <a:ext uri="{FF2B5EF4-FFF2-40B4-BE49-F238E27FC236}">
                <a16:creationId xmlns:a16="http://schemas.microsoft.com/office/drawing/2014/main" id="{8F75E8D0-0E25-9D42-862F-2D962DDF6E39}"/>
              </a:ext>
            </a:extLst>
          </p:cNvPr>
          <p:cNvSpPr/>
          <p:nvPr/>
        </p:nvSpPr>
        <p:spPr>
          <a:xfrm>
            <a:off x="6600965" y="3273273"/>
            <a:ext cx="255521" cy="223138"/>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Down Arrow 88">
            <a:extLst>
              <a:ext uri="{FF2B5EF4-FFF2-40B4-BE49-F238E27FC236}">
                <a16:creationId xmlns:a16="http://schemas.microsoft.com/office/drawing/2014/main" id="{9B2EBD7E-FE6F-0645-A054-F93D694F4C93}"/>
              </a:ext>
            </a:extLst>
          </p:cNvPr>
          <p:cNvSpPr/>
          <p:nvPr/>
        </p:nvSpPr>
        <p:spPr>
          <a:xfrm>
            <a:off x="6600965" y="4013044"/>
            <a:ext cx="255521" cy="223138"/>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Cross 89">
            <a:extLst>
              <a:ext uri="{FF2B5EF4-FFF2-40B4-BE49-F238E27FC236}">
                <a16:creationId xmlns:a16="http://schemas.microsoft.com/office/drawing/2014/main" id="{5E4C9D59-C484-0044-A9BC-BEBDB1085C9E}"/>
              </a:ext>
            </a:extLst>
          </p:cNvPr>
          <p:cNvSpPr/>
          <p:nvPr/>
        </p:nvSpPr>
        <p:spPr>
          <a:xfrm>
            <a:off x="4909744" y="3649040"/>
            <a:ext cx="185674" cy="185674"/>
          </a:xfrm>
          <a:prstGeom prst="plu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C6399AC-43F3-CC46-9035-5BBEE86F0CE1}"/>
              </a:ext>
            </a:extLst>
          </p:cNvPr>
          <p:cNvSpPr/>
          <p:nvPr/>
        </p:nvSpPr>
        <p:spPr>
          <a:xfrm>
            <a:off x="4855782" y="4230646"/>
            <a:ext cx="3745886" cy="417669"/>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3ED9B18-3A98-B94D-ACFC-32F8A855FB02}"/>
              </a:ext>
            </a:extLst>
          </p:cNvPr>
          <p:cNvSpPr/>
          <p:nvPr/>
        </p:nvSpPr>
        <p:spPr>
          <a:xfrm>
            <a:off x="262171" y="2430498"/>
            <a:ext cx="8466193" cy="2270065"/>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5E7AAE8B-F7BD-BE41-A598-0961AAE67932}"/>
              </a:ext>
            </a:extLst>
          </p:cNvPr>
          <p:cNvSpPr/>
          <p:nvPr/>
        </p:nvSpPr>
        <p:spPr>
          <a:xfrm>
            <a:off x="370876" y="726993"/>
            <a:ext cx="8382000" cy="541856"/>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83516625-01E6-354A-AFA9-0EE5657CC474}"/>
              </a:ext>
            </a:extLst>
          </p:cNvPr>
          <p:cNvPicPr>
            <a:picLocks noChangeAspect="1"/>
          </p:cNvPicPr>
          <p:nvPr/>
        </p:nvPicPr>
        <p:blipFill>
          <a:blip r:embed="rId4"/>
          <a:stretch>
            <a:fillRect/>
          </a:stretch>
        </p:blipFill>
        <p:spPr>
          <a:xfrm>
            <a:off x="3228363" y="1770303"/>
            <a:ext cx="291437" cy="266010"/>
          </a:xfrm>
          <a:prstGeom prst="rect">
            <a:avLst/>
          </a:prstGeom>
        </p:spPr>
      </p:pic>
      <p:sp>
        <p:nvSpPr>
          <p:cNvPr id="92" name="Rectangle 91">
            <a:extLst>
              <a:ext uri="{FF2B5EF4-FFF2-40B4-BE49-F238E27FC236}">
                <a16:creationId xmlns:a16="http://schemas.microsoft.com/office/drawing/2014/main" id="{B29BF8FC-23E9-F64A-AA27-A6B4DD5D70D4}"/>
              </a:ext>
            </a:extLst>
          </p:cNvPr>
          <p:cNvSpPr/>
          <p:nvPr/>
        </p:nvSpPr>
        <p:spPr>
          <a:xfrm>
            <a:off x="3515724" y="1685427"/>
            <a:ext cx="704586" cy="415498"/>
          </a:xfrm>
          <a:prstGeom prst="rect">
            <a:avLst/>
          </a:prstGeom>
        </p:spPr>
        <p:txBody>
          <a:bodyPr wrap="square">
            <a:spAutoFit/>
          </a:bodyPr>
          <a:lstStyle/>
          <a:p>
            <a:r>
              <a:rPr lang="en-US" sz="700" b="1" dirty="0">
                <a:solidFill>
                  <a:srgbClr val="FF0000"/>
                </a:solidFill>
                <a:latin typeface="Arial" panose="020B0604020202020204" pitchFamily="34" charset="0"/>
                <a:cs typeface="Arial" panose="020B0604020202020204" pitchFamily="34" charset="0"/>
              </a:rPr>
              <a:t>Complex and Expensive</a:t>
            </a:r>
            <a:endParaRPr lang="en-US" sz="700" b="1" dirty="0">
              <a:solidFill>
                <a:srgbClr val="FF0000"/>
              </a:solidFill>
            </a:endParaRPr>
          </a:p>
        </p:txBody>
      </p:sp>
      <p:pic>
        <p:nvPicPr>
          <p:cNvPr id="5" name="Picture 4">
            <a:extLst>
              <a:ext uri="{FF2B5EF4-FFF2-40B4-BE49-F238E27FC236}">
                <a16:creationId xmlns:a16="http://schemas.microsoft.com/office/drawing/2014/main" id="{ABA5E2A3-8E45-AB44-B9D2-B61F6F32DB57}"/>
              </a:ext>
            </a:extLst>
          </p:cNvPr>
          <p:cNvPicPr>
            <a:picLocks noChangeAspect="1"/>
          </p:cNvPicPr>
          <p:nvPr/>
        </p:nvPicPr>
        <p:blipFill>
          <a:blip r:embed="rId5"/>
          <a:stretch>
            <a:fillRect/>
          </a:stretch>
        </p:blipFill>
        <p:spPr>
          <a:xfrm>
            <a:off x="369761" y="3120877"/>
            <a:ext cx="3933673" cy="1650142"/>
          </a:xfrm>
          <a:prstGeom prst="rect">
            <a:avLst/>
          </a:prstGeom>
        </p:spPr>
      </p:pic>
      <p:sp>
        <p:nvSpPr>
          <p:cNvPr id="96" name="Rectangle 95">
            <a:extLst>
              <a:ext uri="{FF2B5EF4-FFF2-40B4-BE49-F238E27FC236}">
                <a16:creationId xmlns:a16="http://schemas.microsoft.com/office/drawing/2014/main" id="{C1106305-6E73-9C41-B670-070F08E49532}"/>
              </a:ext>
            </a:extLst>
          </p:cNvPr>
          <p:cNvSpPr/>
          <p:nvPr/>
        </p:nvSpPr>
        <p:spPr>
          <a:xfrm>
            <a:off x="1647490" y="4369514"/>
            <a:ext cx="2745465" cy="415498"/>
          </a:xfrm>
          <a:prstGeom prst="rect">
            <a:avLst/>
          </a:prstGeom>
          <a:solidFill>
            <a:schemeClr val="bg1"/>
          </a:solidFill>
          <a:ln w="6350">
            <a:solidFill>
              <a:schemeClr val="bg1">
                <a:lumMod val="65000"/>
              </a:schemeClr>
            </a:solidFill>
          </a:ln>
        </p:spPr>
        <p:txBody>
          <a:bodyPr wrap="square">
            <a:spAutoFit/>
          </a:bodyPr>
          <a:lstStyle/>
          <a:p>
            <a:r>
              <a:rPr lang="en-US" sz="700" dirty="0">
                <a:solidFill>
                  <a:schemeClr val="tx2"/>
                </a:solidFill>
                <a:latin typeface="Arial" panose="020B0604020202020204" pitchFamily="34" charset="0"/>
                <a:cs typeface="Arial" panose="020B0604020202020204" pitchFamily="34" charset="0"/>
              </a:rPr>
              <a:t>For more than 15 years many log parsers have been proposed. Nonetheless, parsing is still expensive (time), complex, and not always yields a high accuracy</a:t>
            </a:r>
            <a:endParaRPr lang="en-US" sz="700" dirty="0">
              <a:solidFill>
                <a:schemeClr val="tx2"/>
              </a:solidFill>
            </a:endParaRPr>
          </a:p>
        </p:txBody>
      </p:sp>
      <p:sp>
        <p:nvSpPr>
          <p:cNvPr id="3" name="Rectangle 2"/>
          <p:cNvSpPr/>
          <p:nvPr/>
        </p:nvSpPr>
        <p:spPr>
          <a:xfrm>
            <a:off x="421481" y="3400425"/>
            <a:ext cx="647700" cy="1305858"/>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127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latin typeface="Arial" charset="0"/>
                <a:ea typeface="Arial" charset="0"/>
                <a:cs typeface="Arial" charset="0"/>
              </a:rPr>
              <a:t>Log Parsing</a:t>
            </a:r>
            <a:br>
              <a:rPr lang="en-US" b="0" dirty="0">
                <a:latin typeface="Arial" charset="0"/>
                <a:ea typeface="Arial" charset="0"/>
                <a:cs typeface="Arial" charset="0"/>
              </a:rPr>
            </a:br>
            <a:r>
              <a:rPr lang="en-US" b="0" dirty="0">
                <a:latin typeface="Arial" charset="0"/>
                <a:ea typeface="Arial" charset="0"/>
                <a:cs typeface="Arial" charset="0"/>
              </a:rPr>
              <a:t>Problem Definition </a:t>
            </a:r>
            <a:endParaRPr lang="en-US" sz="1400" b="0" dirty="0"/>
          </a:p>
        </p:txBody>
      </p:sp>
      <p:pic>
        <p:nvPicPr>
          <p:cNvPr id="31" name="Picture 30">
            <a:extLst>
              <a:ext uri="{FF2B5EF4-FFF2-40B4-BE49-F238E27FC236}">
                <a16:creationId xmlns:a16="http://schemas.microsoft.com/office/drawing/2014/main" id="{E2564AEC-17F4-0947-B6D2-28C151DD7296}"/>
              </a:ext>
            </a:extLst>
          </p:cNvPr>
          <p:cNvPicPr>
            <a:picLocks noChangeAspect="1"/>
          </p:cNvPicPr>
          <p:nvPr/>
        </p:nvPicPr>
        <p:blipFill>
          <a:blip r:embed="rId3"/>
          <a:stretch>
            <a:fillRect/>
          </a:stretch>
        </p:blipFill>
        <p:spPr>
          <a:xfrm>
            <a:off x="2925083" y="1264936"/>
            <a:ext cx="3445611" cy="3656881"/>
          </a:xfrm>
          <a:prstGeom prst="rect">
            <a:avLst/>
          </a:prstGeom>
        </p:spPr>
      </p:pic>
      <p:sp>
        <p:nvSpPr>
          <p:cNvPr id="32" name="Rectangle 31">
            <a:extLst>
              <a:ext uri="{FF2B5EF4-FFF2-40B4-BE49-F238E27FC236}">
                <a16:creationId xmlns:a16="http://schemas.microsoft.com/office/drawing/2014/main" id="{77F04FD3-1343-4C43-974F-F30540FDFF9C}"/>
              </a:ext>
            </a:extLst>
          </p:cNvPr>
          <p:cNvSpPr/>
          <p:nvPr/>
        </p:nvSpPr>
        <p:spPr>
          <a:xfrm>
            <a:off x="341710" y="651037"/>
            <a:ext cx="1984395" cy="707886"/>
          </a:xfrm>
          <a:prstGeom prst="rect">
            <a:avLst/>
          </a:prstGeom>
        </p:spPr>
        <p:txBody>
          <a:bodyPr wrap="square">
            <a:spAutoFit/>
          </a:bodyPr>
          <a:lstStyle/>
          <a:p>
            <a:r>
              <a:rPr lang="en-US" sz="1000" b="1" dirty="0">
                <a:latin typeface="Arial" charset="0"/>
                <a:ea typeface="Arial" charset="0"/>
                <a:cs typeface="Arial" charset="0"/>
              </a:rPr>
              <a:t>Limitations</a:t>
            </a:r>
          </a:p>
          <a:p>
            <a:pPr marL="133350" indent="-133350">
              <a:buFont typeface="Wingdings" charset="2"/>
              <a:buChar char="§"/>
            </a:pPr>
            <a:r>
              <a:rPr lang="en-US" sz="1000" dirty="0">
                <a:latin typeface="Arial" charset="0"/>
                <a:ea typeface="Arial" charset="0"/>
                <a:cs typeface="Arial" charset="0"/>
              </a:rPr>
              <a:t>Accuracy for complex raw logs (e.g., HPC) is relatively low: 81% </a:t>
            </a:r>
          </a:p>
        </p:txBody>
      </p:sp>
      <p:sp>
        <p:nvSpPr>
          <p:cNvPr id="33" name="Rectangle 32">
            <a:extLst>
              <a:ext uri="{FF2B5EF4-FFF2-40B4-BE49-F238E27FC236}">
                <a16:creationId xmlns:a16="http://schemas.microsoft.com/office/drawing/2014/main" id="{2BA8A242-666E-0744-8F3F-FFD1AA799C9C}"/>
              </a:ext>
            </a:extLst>
          </p:cNvPr>
          <p:cNvSpPr/>
          <p:nvPr/>
        </p:nvSpPr>
        <p:spPr>
          <a:xfrm>
            <a:off x="1348584" y="3112926"/>
            <a:ext cx="1533330" cy="507831"/>
          </a:xfrm>
          <a:prstGeom prst="rect">
            <a:avLst/>
          </a:prstGeom>
        </p:spPr>
        <p:txBody>
          <a:bodyPr wrap="square">
            <a:spAutoFit/>
          </a:bodyPr>
          <a:lstStyle/>
          <a:p>
            <a:r>
              <a:rPr lang="en-US" sz="900" i="1" dirty="0">
                <a:solidFill>
                  <a:srgbClr val="000000"/>
                </a:solidFill>
                <a:latin typeface="Arial" panose="020B0604020202020204" pitchFamily="34" charset="0"/>
                <a:cs typeface="Arial" panose="020B0604020202020204" pitchFamily="34" charset="0"/>
              </a:rPr>
              <a:t>Generating these events requires sophisticated algorithms </a:t>
            </a:r>
            <a:endParaRPr lang="en-US" sz="900" i="1" dirty="0"/>
          </a:p>
        </p:txBody>
      </p:sp>
      <p:pic>
        <p:nvPicPr>
          <p:cNvPr id="34" name="Picture 33">
            <a:extLst>
              <a:ext uri="{FF2B5EF4-FFF2-40B4-BE49-F238E27FC236}">
                <a16:creationId xmlns:a16="http://schemas.microsoft.com/office/drawing/2014/main" id="{EEB4EDA8-B0E4-1E47-AA06-C6025A9ABFB4}"/>
              </a:ext>
            </a:extLst>
          </p:cNvPr>
          <p:cNvPicPr>
            <a:picLocks noChangeAspect="1"/>
          </p:cNvPicPr>
          <p:nvPr/>
        </p:nvPicPr>
        <p:blipFill>
          <a:blip r:embed="rId4"/>
          <a:stretch>
            <a:fillRect/>
          </a:stretch>
        </p:blipFill>
        <p:spPr>
          <a:xfrm>
            <a:off x="378820" y="1438799"/>
            <a:ext cx="2436562" cy="794814"/>
          </a:xfrm>
          <a:prstGeom prst="rect">
            <a:avLst/>
          </a:prstGeom>
        </p:spPr>
      </p:pic>
      <p:sp>
        <p:nvSpPr>
          <p:cNvPr id="35" name="Rectangle 34">
            <a:extLst>
              <a:ext uri="{FF2B5EF4-FFF2-40B4-BE49-F238E27FC236}">
                <a16:creationId xmlns:a16="http://schemas.microsoft.com/office/drawing/2014/main" id="{2F32533A-E4B7-4942-AB1E-8A6E6BDAF57E}"/>
              </a:ext>
            </a:extLst>
          </p:cNvPr>
          <p:cNvSpPr/>
          <p:nvPr/>
        </p:nvSpPr>
        <p:spPr>
          <a:xfrm>
            <a:off x="5287021" y="3568261"/>
            <a:ext cx="651564" cy="93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412148A-95C6-374D-BDC6-B0087DC7F790}"/>
              </a:ext>
            </a:extLst>
          </p:cNvPr>
          <p:cNvSpPr/>
          <p:nvPr/>
        </p:nvSpPr>
        <p:spPr>
          <a:xfrm>
            <a:off x="5238858" y="3520729"/>
            <a:ext cx="823302" cy="200055"/>
          </a:xfrm>
          <a:prstGeom prst="rect">
            <a:avLst/>
          </a:prstGeom>
          <a:noFill/>
        </p:spPr>
        <p:txBody>
          <a:bodyPr wrap="square">
            <a:spAutoFit/>
          </a:bodyPr>
          <a:lstStyle/>
          <a:p>
            <a:r>
              <a:rPr lang="en-US" sz="700" b="1" dirty="0">
                <a:solidFill>
                  <a:srgbClr val="000000"/>
                </a:solidFill>
                <a:latin typeface="Arial" panose="020B0604020202020204" pitchFamily="34" charset="0"/>
                <a:cs typeface="Arial" panose="020B0604020202020204" pitchFamily="34" charset="0"/>
              </a:rPr>
              <a:t>Log Templates</a:t>
            </a:r>
            <a:endParaRPr lang="en-US" sz="700" b="1" dirty="0"/>
          </a:p>
        </p:txBody>
      </p:sp>
      <p:sp>
        <p:nvSpPr>
          <p:cNvPr id="37" name="Rectangle 36">
            <a:extLst>
              <a:ext uri="{FF2B5EF4-FFF2-40B4-BE49-F238E27FC236}">
                <a16:creationId xmlns:a16="http://schemas.microsoft.com/office/drawing/2014/main" id="{251B6DF9-0400-364D-9196-58C8DEC1E0C8}"/>
              </a:ext>
            </a:extLst>
          </p:cNvPr>
          <p:cNvSpPr/>
          <p:nvPr/>
        </p:nvSpPr>
        <p:spPr>
          <a:xfrm>
            <a:off x="3029534" y="643894"/>
            <a:ext cx="3171242" cy="203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Application</a:t>
            </a:r>
          </a:p>
        </p:txBody>
      </p:sp>
      <p:cxnSp>
        <p:nvCxnSpPr>
          <p:cNvPr id="38" name="Straight Arrow Connector 37">
            <a:extLst>
              <a:ext uri="{FF2B5EF4-FFF2-40B4-BE49-F238E27FC236}">
                <a16:creationId xmlns:a16="http://schemas.microsoft.com/office/drawing/2014/main" id="{F199A40D-510F-2348-84BB-21450B345D52}"/>
              </a:ext>
            </a:extLst>
          </p:cNvPr>
          <p:cNvCxnSpPr>
            <a:cxnSpLocks/>
          </p:cNvCxnSpPr>
          <p:nvPr/>
        </p:nvCxnSpPr>
        <p:spPr>
          <a:xfrm flipH="1">
            <a:off x="4566651" y="1205900"/>
            <a:ext cx="1" cy="1654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9" name="Picture 38">
            <a:extLst>
              <a:ext uri="{FF2B5EF4-FFF2-40B4-BE49-F238E27FC236}">
                <a16:creationId xmlns:a16="http://schemas.microsoft.com/office/drawing/2014/main" id="{AAD42694-091D-DA45-8F02-24F94169B6EC}"/>
              </a:ext>
            </a:extLst>
          </p:cNvPr>
          <p:cNvPicPr>
            <a:picLocks noChangeAspect="1"/>
          </p:cNvPicPr>
          <p:nvPr/>
        </p:nvPicPr>
        <p:blipFill rotWithShape="1">
          <a:blip r:embed="rId5"/>
          <a:srcRect l="36015" t="55197" r="5384" b="11111"/>
          <a:stretch/>
        </p:blipFill>
        <p:spPr>
          <a:xfrm>
            <a:off x="6370694" y="1536093"/>
            <a:ext cx="2218861" cy="717555"/>
          </a:xfrm>
          <a:prstGeom prst="rect">
            <a:avLst/>
          </a:prstGeom>
        </p:spPr>
      </p:pic>
      <p:sp>
        <p:nvSpPr>
          <p:cNvPr id="40" name="Rectangle 39"/>
          <p:cNvSpPr/>
          <p:nvPr/>
        </p:nvSpPr>
        <p:spPr>
          <a:xfrm>
            <a:off x="4109457" y="1373757"/>
            <a:ext cx="262518" cy="975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51B6DF9-0400-364D-9196-58C8DEC1E0C8}"/>
              </a:ext>
            </a:extLst>
          </p:cNvPr>
          <p:cNvSpPr/>
          <p:nvPr/>
        </p:nvSpPr>
        <p:spPr>
          <a:xfrm>
            <a:off x="3029533" y="1003766"/>
            <a:ext cx="3171242" cy="203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0000"/>
                </a:solidFill>
                <a:latin typeface="Arial" panose="020B0604020202020204" pitchFamily="34" charset="0"/>
                <a:cs typeface="Arial" panose="020B0604020202020204" pitchFamily="34" charset="0"/>
              </a:rPr>
              <a:t>Log Preprocessing</a:t>
            </a:r>
            <a:endParaRPr lang="en-US" sz="800" b="1" dirty="0"/>
          </a:p>
        </p:txBody>
      </p:sp>
      <p:cxnSp>
        <p:nvCxnSpPr>
          <p:cNvPr id="42" name="Straight Connector 41">
            <a:extLst>
              <a:ext uri="{FF2B5EF4-FFF2-40B4-BE49-F238E27FC236}">
                <a16:creationId xmlns:a16="http://schemas.microsoft.com/office/drawing/2014/main" id="{EC72A8C2-1047-F441-B111-D65EBEAAF70A}"/>
              </a:ext>
            </a:extLst>
          </p:cNvPr>
          <p:cNvCxnSpPr>
            <a:cxnSpLocks/>
            <a:endCxn id="43" idx="1"/>
          </p:cNvCxnSpPr>
          <p:nvPr/>
        </p:nvCxnSpPr>
        <p:spPr>
          <a:xfrm>
            <a:off x="6022728" y="1103589"/>
            <a:ext cx="274495" cy="120619"/>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2BA8A242-666E-0744-8F3F-FFD1AA799C9C}"/>
              </a:ext>
            </a:extLst>
          </p:cNvPr>
          <p:cNvSpPr/>
          <p:nvPr/>
        </p:nvSpPr>
        <p:spPr>
          <a:xfrm>
            <a:off x="6297223" y="970292"/>
            <a:ext cx="1533330" cy="507831"/>
          </a:xfrm>
          <a:prstGeom prst="rect">
            <a:avLst/>
          </a:prstGeom>
        </p:spPr>
        <p:txBody>
          <a:bodyPr wrap="square">
            <a:spAutoFit/>
          </a:bodyPr>
          <a:lstStyle/>
          <a:p>
            <a:r>
              <a:rPr lang="en-US" sz="900" i="1" dirty="0">
                <a:solidFill>
                  <a:srgbClr val="000000"/>
                </a:solidFill>
                <a:latin typeface="Arial" panose="020B0604020202020204" pitchFamily="34" charset="0"/>
                <a:cs typeface="Arial" panose="020B0604020202020204" pitchFamily="34" charset="0"/>
              </a:rPr>
              <a:t>Use regular expressions to identify special fields, e.g., IP, port, IDs</a:t>
            </a:r>
            <a:endParaRPr lang="en-US" sz="900" i="1" dirty="0"/>
          </a:p>
        </p:txBody>
      </p:sp>
      <p:cxnSp>
        <p:nvCxnSpPr>
          <p:cNvPr id="44" name="Straight Connector 43">
            <a:extLst>
              <a:ext uri="{FF2B5EF4-FFF2-40B4-BE49-F238E27FC236}">
                <a16:creationId xmlns:a16="http://schemas.microsoft.com/office/drawing/2014/main" id="{EC72A8C2-1047-F441-B111-D65EBEAAF70A}"/>
              </a:ext>
            </a:extLst>
          </p:cNvPr>
          <p:cNvCxnSpPr>
            <a:cxnSpLocks/>
          </p:cNvCxnSpPr>
          <p:nvPr/>
        </p:nvCxnSpPr>
        <p:spPr>
          <a:xfrm flipH="1" flipV="1">
            <a:off x="2700338" y="3366841"/>
            <a:ext cx="1567656" cy="47872"/>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199A40D-510F-2348-84BB-21450B345D52}"/>
              </a:ext>
            </a:extLst>
          </p:cNvPr>
          <p:cNvCxnSpPr>
            <a:cxnSpLocks/>
          </p:cNvCxnSpPr>
          <p:nvPr/>
        </p:nvCxnSpPr>
        <p:spPr>
          <a:xfrm flipH="1">
            <a:off x="4566651" y="843576"/>
            <a:ext cx="1" cy="1654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73218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Related Work</a:t>
            </a:r>
            <a:br>
              <a:rPr lang="en-US" sz="1400" b="0" dirty="0">
                <a:latin typeface="Arial" charset="0"/>
                <a:ea typeface="Arial" charset="0"/>
                <a:cs typeface="Arial" charset="0"/>
              </a:rPr>
            </a:br>
            <a:r>
              <a:rPr lang="en-US" sz="1400" b="0" dirty="0">
                <a:latin typeface="Arial" charset="0"/>
                <a:ea typeface="Arial" charset="0"/>
                <a:cs typeface="Arial" charset="0"/>
              </a:rPr>
              <a:t>Facebook</a:t>
            </a:r>
            <a:endParaRPr lang="en-US" sz="1400" b="0" dirty="0"/>
          </a:p>
        </p:txBody>
      </p:sp>
      <p:sp>
        <p:nvSpPr>
          <p:cNvPr id="64" name="Rectangle 63"/>
          <p:cNvSpPr/>
          <p:nvPr/>
        </p:nvSpPr>
        <p:spPr>
          <a:xfrm>
            <a:off x="350519" y="632394"/>
            <a:ext cx="4121469" cy="900246"/>
          </a:xfrm>
          <a:prstGeom prst="rect">
            <a:avLst/>
          </a:prstGeom>
        </p:spPr>
        <p:txBody>
          <a:bodyPr wrap="square">
            <a:spAutoFit/>
          </a:bodyPr>
          <a:lstStyle/>
          <a:p>
            <a:r>
              <a:rPr lang="en-US" sz="1050" b="1" dirty="0">
                <a:solidFill>
                  <a:srgbClr val="000000"/>
                </a:solidFill>
                <a:latin typeface="Arial" panose="020B0604020202020204" pitchFamily="34" charset="0"/>
                <a:cs typeface="Arial" panose="020B0604020202020204" pitchFamily="34" charset="0"/>
              </a:rPr>
              <a:t>Remediation at Facebook</a:t>
            </a:r>
          </a:p>
          <a:p>
            <a:pPr marL="171450" indent="-171450">
              <a:buClr>
                <a:srgbClr val="990000"/>
              </a:buClr>
              <a:buFont typeface="Wingdings" panose="05000000000000000000" pitchFamily="2" charset="2"/>
              <a:buChar char="§"/>
            </a:pPr>
            <a:r>
              <a:rPr lang="en-US" sz="1050" i="1" dirty="0">
                <a:solidFill>
                  <a:srgbClr val="000000"/>
                </a:solidFill>
                <a:latin typeface="Arial" panose="020B0604020202020204" pitchFamily="34" charset="0"/>
                <a:cs typeface="Arial" panose="020B0604020202020204" pitchFamily="34" charset="0"/>
              </a:rPr>
              <a:t>FB Auto Remediation</a:t>
            </a:r>
            <a:r>
              <a:rPr lang="en-US" sz="1050" dirty="0">
                <a:solidFill>
                  <a:srgbClr val="000000"/>
                </a:solidFill>
                <a:latin typeface="Arial" panose="020B0604020202020204" pitchFamily="34" charset="0"/>
                <a:cs typeface="Arial" panose="020B0604020202020204" pitchFamily="34" charset="0"/>
              </a:rPr>
              <a:t> (FBAR) [1, 2] (2011)</a:t>
            </a:r>
          </a:p>
          <a:p>
            <a:pPr marL="171450" indent="-171450">
              <a:buClr>
                <a:srgbClr val="990000"/>
              </a:buClr>
              <a:buFont typeface="Wingdings" panose="05000000000000000000" pitchFamily="2" charset="2"/>
              <a:buChar char="§"/>
            </a:pPr>
            <a:r>
              <a:rPr lang="en-US" sz="1050" dirty="0">
                <a:solidFill>
                  <a:srgbClr val="000000"/>
                </a:solidFill>
                <a:latin typeface="Arial" panose="020B0604020202020204" pitchFamily="34" charset="0"/>
                <a:cs typeface="Arial" panose="020B0604020202020204" pitchFamily="34" charset="0"/>
              </a:rPr>
              <a:t>Detect and react to failures</a:t>
            </a:r>
            <a:endParaRPr lang="en-US" sz="1050" dirty="0">
              <a:solidFill>
                <a:srgbClr val="000000"/>
              </a:solidFill>
              <a:latin typeface="Arial" charset="0"/>
              <a:ea typeface="Arial" charset="0"/>
              <a:cs typeface="Arial" charset="0"/>
            </a:endParaRPr>
          </a:p>
          <a:p>
            <a:pPr marL="360363" lvl="3" indent="-180975">
              <a:spcAft>
                <a:spcPts val="0"/>
              </a:spcAft>
              <a:buClr>
                <a:srgbClr val="990000"/>
              </a:buClr>
              <a:buFont typeface="Arial" panose="020B0604020202020204" pitchFamily="34" charset="0"/>
              <a:buChar char="‒"/>
            </a:pPr>
            <a:r>
              <a:rPr lang="en-US" sz="1050" dirty="0">
                <a:solidFill>
                  <a:srgbClr val="000000"/>
                </a:solidFill>
                <a:latin typeface="Arial" panose="020B0604020202020204" pitchFamily="34" charset="0"/>
                <a:cs typeface="Arial" panose="020B0604020202020204" pitchFamily="34" charset="0"/>
              </a:rPr>
              <a:t>migrating services, rebooting, reimaging or off-lining the machine for manual repair</a:t>
            </a:r>
          </a:p>
        </p:txBody>
      </p:sp>
      <p:sp>
        <p:nvSpPr>
          <p:cNvPr id="65" name="Rectangle 64"/>
          <p:cNvSpPr/>
          <p:nvPr/>
        </p:nvSpPr>
        <p:spPr>
          <a:xfrm>
            <a:off x="1528160" y="4808611"/>
            <a:ext cx="7557226" cy="323165"/>
          </a:xfrm>
          <a:prstGeom prst="rect">
            <a:avLst/>
          </a:prstGeom>
        </p:spPr>
        <p:txBody>
          <a:bodyPr wrap="square">
            <a:spAutoFit/>
          </a:bodyPr>
          <a:lstStyle/>
          <a:p>
            <a:r>
              <a:rPr lang="en-US" sz="500" dirty="0">
                <a:solidFill>
                  <a:srgbClr val="FFFFFF">
                    <a:lumMod val="65000"/>
                  </a:srgbClr>
                </a:solidFill>
                <a:latin typeface="Arial" panose="020B0604020202020204" pitchFamily="34" charset="0"/>
                <a:cs typeface="Arial" panose="020B0604020202020204" pitchFamily="34" charset="0"/>
              </a:rPr>
              <a:t>[1] A. Power, “Making </a:t>
            </a:r>
            <a:r>
              <a:rPr lang="en-US" sz="500" dirty="0" err="1">
                <a:solidFill>
                  <a:srgbClr val="FFFFFF">
                    <a:lumMod val="65000"/>
                  </a:srgbClr>
                </a:solidFill>
                <a:latin typeface="Arial" panose="020B0604020202020204" pitchFamily="34" charset="0"/>
                <a:cs typeface="Arial" panose="020B0604020202020204" pitchFamily="34" charset="0"/>
              </a:rPr>
              <a:t>facebook</a:t>
            </a:r>
            <a:r>
              <a:rPr lang="en-US" sz="500" dirty="0">
                <a:solidFill>
                  <a:srgbClr val="FFFFFF">
                    <a:lumMod val="65000"/>
                  </a:srgbClr>
                </a:solidFill>
                <a:latin typeface="Arial" panose="020B0604020202020204" pitchFamily="34" charset="0"/>
                <a:cs typeface="Arial" panose="020B0604020202020204" pitchFamily="34" charset="0"/>
              </a:rPr>
              <a:t> self-healing,” https://www.facebook.com/notes/facebook-engineering/making-facebook-selfhealing/10150275248698920/, 2011.</a:t>
            </a:r>
          </a:p>
          <a:p>
            <a:r>
              <a:rPr lang="en-US" sz="500" dirty="0">
                <a:solidFill>
                  <a:srgbClr val="FFFFFF">
                    <a:lumMod val="65000"/>
                  </a:srgbClr>
                </a:solidFill>
                <a:latin typeface="Arial" panose="020B0604020202020204" pitchFamily="34" charset="0"/>
                <a:cs typeface="Arial" panose="020B0604020202020204" pitchFamily="34" charset="0"/>
              </a:rPr>
              <a:t>[2] R. </a:t>
            </a:r>
            <a:r>
              <a:rPr lang="en-US" sz="500" dirty="0" err="1">
                <a:solidFill>
                  <a:srgbClr val="FFFFFF">
                    <a:lumMod val="65000"/>
                  </a:srgbClr>
                </a:solidFill>
                <a:latin typeface="Arial" panose="020B0604020202020204" pitchFamily="34" charset="0"/>
                <a:cs typeface="Arial" panose="020B0604020202020204" pitchFamily="34" charset="0"/>
              </a:rPr>
              <a:t>Komorn</a:t>
            </a:r>
            <a:r>
              <a:rPr lang="en-US" sz="500" dirty="0">
                <a:solidFill>
                  <a:srgbClr val="FFFFFF">
                    <a:lumMod val="65000"/>
                  </a:srgbClr>
                </a:solidFill>
                <a:latin typeface="Arial" panose="020B0604020202020204" pitchFamily="34" charset="0"/>
                <a:cs typeface="Arial" panose="020B0604020202020204" pitchFamily="34" charset="0"/>
              </a:rPr>
              <a:t>, “Making </a:t>
            </a:r>
            <a:r>
              <a:rPr lang="en-US" sz="500" dirty="0" err="1">
                <a:solidFill>
                  <a:srgbClr val="FFFFFF">
                    <a:lumMod val="65000"/>
                  </a:srgbClr>
                </a:solidFill>
                <a:latin typeface="Arial" panose="020B0604020202020204" pitchFamily="34" charset="0"/>
                <a:cs typeface="Arial" panose="020B0604020202020204" pitchFamily="34" charset="0"/>
              </a:rPr>
              <a:t>facebook</a:t>
            </a:r>
            <a:r>
              <a:rPr lang="en-US" sz="500" dirty="0">
                <a:solidFill>
                  <a:srgbClr val="FFFFFF">
                    <a:lumMod val="65000"/>
                  </a:srgbClr>
                </a:solidFill>
                <a:latin typeface="Arial" panose="020B0604020202020204" pitchFamily="34" charset="0"/>
                <a:cs typeface="Arial" panose="020B0604020202020204" pitchFamily="34" charset="0"/>
              </a:rPr>
              <a:t> self-healing: Automating proactive rack maintenance,” https://code.facebook.com/posts/629906427171799/making-facebook-self-healing-automating-proactiverack-maintenance/, 2016.</a:t>
            </a:r>
          </a:p>
          <a:p>
            <a:r>
              <a:rPr lang="en-US" sz="500" dirty="0">
                <a:solidFill>
                  <a:srgbClr val="FFFFFF">
                    <a:lumMod val="65000"/>
                  </a:srgbClr>
                </a:solidFill>
                <a:latin typeface="Arial" panose="020B0604020202020204" pitchFamily="34" charset="0"/>
                <a:cs typeface="Arial" panose="020B0604020202020204" pitchFamily="34" charset="0"/>
              </a:rPr>
              <a:t>[3] A. </a:t>
            </a:r>
            <a:r>
              <a:rPr lang="en-US" sz="500" dirty="0" err="1">
                <a:solidFill>
                  <a:srgbClr val="FFFFFF">
                    <a:lumMod val="65000"/>
                  </a:srgbClr>
                </a:solidFill>
                <a:latin typeface="Arial" panose="020B0604020202020204" pitchFamily="34" charset="0"/>
                <a:cs typeface="Arial" panose="020B0604020202020204" pitchFamily="34" charset="0"/>
              </a:rPr>
              <a:t>Joulin</a:t>
            </a:r>
            <a:r>
              <a:rPr lang="en-US" sz="500" dirty="0">
                <a:solidFill>
                  <a:srgbClr val="FFFFFF">
                    <a:lumMod val="65000"/>
                  </a:srgbClr>
                </a:solidFill>
                <a:latin typeface="Arial" panose="020B0604020202020204" pitchFamily="34" charset="0"/>
                <a:cs typeface="Arial" panose="020B0604020202020204" pitchFamily="34" charset="0"/>
              </a:rPr>
              <a:t>, E. Grave, P. Bojanowski, and T. </a:t>
            </a:r>
            <a:r>
              <a:rPr lang="en-US" sz="500" dirty="0" err="1">
                <a:solidFill>
                  <a:srgbClr val="FFFFFF">
                    <a:lumMod val="65000"/>
                  </a:srgbClr>
                </a:solidFill>
                <a:latin typeface="Arial" panose="020B0604020202020204" pitchFamily="34" charset="0"/>
                <a:cs typeface="Arial" panose="020B0604020202020204" pitchFamily="34" charset="0"/>
              </a:rPr>
              <a:t>Mikolov</a:t>
            </a:r>
            <a:r>
              <a:rPr lang="en-US" sz="500" dirty="0">
                <a:solidFill>
                  <a:srgbClr val="FFFFFF">
                    <a:lumMod val="65000"/>
                  </a:srgbClr>
                </a:solidFill>
                <a:latin typeface="Arial" panose="020B0604020202020204" pitchFamily="34" charset="0"/>
                <a:cs typeface="Arial" panose="020B0604020202020204" pitchFamily="34" charset="0"/>
              </a:rPr>
              <a:t>, “Bag of tricks for efficient text classification,” arXiv:1607.01759, 2016.</a:t>
            </a:r>
          </a:p>
        </p:txBody>
      </p:sp>
      <p:pic>
        <p:nvPicPr>
          <p:cNvPr id="66" name="Picture 65"/>
          <p:cNvPicPr>
            <a:picLocks noChangeAspect="1"/>
          </p:cNvPicPr>
          <p:nvPr/>
        </p:nvPicPr>
        <p:blipFill>
          <a:blip r:embed="rId3"/>
          <a:stretch>
            <a:fillRect/>
          </a:stretch>
        </p:blipFill>
        <p:spPr>
          <a:xfrm>
            <a:off x="397718" y="2445496"/>
            <a:ext cx="2597222" cy="2317521"/>
          </a:xfrm>
          <a:prstGeom prst="rect">
            <a:avLst/>
          </a:prstGeom>
        </p:spPr>
      </p:pic>
      <p:pic>
        <p:nvPicPr>
          <p:cNvPr id="70" name="Picture 2" descr="https://engineering.fb.com/wp-content/uploads/2011/09/Fmj_DACoI6cZBIwAAPSl5QZuPQkAAA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3882" y="2968904"/>
            <a:ext cx="1331393" cy="1007706"/>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p:cNvSpPr/>
          <p:nvPr/>
        </p:nvSpPr>
        <p:spPr>
          <a:xfrm>
            <a:off x="350519" y="1635125"/>
            <a:ext cx="3984755" cy="707886"/>
          </a:xfrm>
          <a:prstGeom prst="rect">
            <a:avLst/>
          </a:prstGeom>
          <a:solidFill>
            <a:srgbClr val="D4E6F8"/>
          </a:solidFill>
        </p:spPr>
        <p:txBody>
          <a:bodyPr wrap="square">
            <a:spAutoFit/>
          </a:bodyPr>
          <a:lstStyle/>
          <a:p>
            <a:r>
              <a:rPr lang="en-US" sz="1000" b="1" dirty="0">
                <a:solidFill>
                  <a:srgbClr val="4B5056"/>
                </a:solidFill>
                <a:latin typeface="Arial" panose="020B0604020202020204" pitchFamily="34" charset="0"/>
                <a:cs typeface="Arial" panose="020B0604020202020204" pitchFamily="34" charset="0"/>
              </a:rPr>
              <a:t>Benefits of FBAR service </a:t>
            </a:r>
          </a:p>
          <a:p>
            <a:pPr marL="171450" indent="-171450">
              <a:buClr>
                <a:srgbClr val="990000"/>
              </a:buClr>
              <a:buFont typeface="Wingdings" panose="05000000000000000000" pitchFamily="2" charset="2"/>
              <a:buChar char="§"/>
            </a:pPr>
            <a:r>
              <a:rPr lang="en-US" sz="1000" dirty="0">
                <a:solidFill>
                  <a:srgbClr val="4B5056"/>
                </a:solidFill>
                <a:latin typeface="Arial" panose="020B0604020202020204" pitchFamily="34" charset="0"/>
                <a:cs typeface="Arial" panose="020B0604020202020204" pitchFamily="34" charset="0"/>
              </a:rPr>
              <a:t>Developed and maintained by </a:t>
            </a:r>
            <a:r>
              <a:rPr lang="en-US" sz="1000" dirty="0">
                <a:solidFill>
                  <a:srgbClr val="990000"/>
                </a:solidFill>
                <a:latin typeface="Arial" panose="020B0604020202020204" pitchFamily="34" charset="0"/>
                <a:cs typeface="Arial" panose="020B0604020202020204" pitchFamily="34" charset="0"/>
              </a:rPr>
              <a:t>2 engineers</a:t>
            </a:r>
          </a:p>
          <a:p>
            <a:pPr marL="171450" indent="-171450">
              <a:buClr>
                <a:srgbClr val="990000"/>
              </a:buClr>
              <a:buFont typeface="Wingdings" panose="05000000000000000000" pitchFamily="2" charset="2"/>
              <a:buChar char="§"/>
            </a:pPr>
            <a:r>
              <a:rPr lang="en-US" sz="1000" dirty="0">
                <a:solidFill>
                  <a:srgbClr val="4B5056"/>
                </a:solidFill>
                <a:latin typeface="Arial" panose="020B0604020202020204" pitchFamily="34" charset="0"/>
                <a:cs typeface="Arial" panose="020B0604020202020204" pitchFamily="34" charset="0"/>
              </a:rPr>
              <a:t>Doing the work of </a:t>
            </a:r>
            <a:r>
              <a:rPr lang="en-US" sz="1000" dirty="0">
                <a:solidFill>
                  <a:srgbClr val="990000"/>
                </a:solidFill>
                <a:latin typeface="Arial" panose="020B0604020202020204" pitchFamily="34" charset="0"/>
                <a:cs typeface="Arial" panose="020B0604020202020204" pitchFamily="34" charset="0"/>
              </a:rPr>
              <a:t>200 system administrators</a:t>
            </a:r>
          </a:p>
          <a:p>
            <a:pPr marL="171450" indent="-171450">
              <a:buClr>
                <a:srgbClr val="990000"/>
              </a:buClr>
              <a:buFont typeface="Wingdings" panose="05000000000000000000" pitchFamily="2" charset="2"/>
              <a:buChar char="§"/>
            </a:pPr>
            <a:r>
              <a:rPr lang="en-US" sz="1000" dirty="0">
                <a:solidFill>
                  <a:srgbClr val="4B5056"/>
                </a:solidFill>
                <a:latin typeface="Arial" panose="020B0604020202020204" pitchFamily="34" charset="0"/>
                <a:cs typeface="Arial" panose="020B0604020202020204" pitchFamily="34" charset="0"/>
              </a:rPr>
              <a:t>Manages more </a:t>
            </a:r>
            <a:r>
              <a:rPr lang="en-US" sz="1000" dirty="0">
                <a:solidFill>
                  <a:srgbClr val="990000"/>
                </a:solidFill>
                <a:latin typeface="Arial" panose="020B0604020202020204" pitchFamily="34" charset="0"/>
                <a:cs typeface="Arial" panose="020B0604020202020204" pitchFamily="34" charset="0"/>
              </a:rPr>
              <a:t>&gt;50% </a:t>
            </a:r>
            <a:r>
              <a:rPr lang="en-US" sz="1000" dirty="0">
                <a:solidFill>
                  <a:srgbClr val="4B5056"/>
                </a:solidFill>
                <a:latin typeface="Arial" panose="020B0604020202020204" pitchFamily="34" charset="0"/>
                <a:cs typeface="Arial" panose="020B0604020202020204" pitchFamily="34" charset="0"/>
              </a:rPr>
              <a:t>Facebook infrastructure </a:t>
            </a:r>
          </a:p>
        </p:txBody>
      </p:sp>
      <p:sp>
        <p:nvSpPr>
          <p:cNvPr id="72" name="TextBox 71"/>
          <p:cNvSpPr txBox="1"/>
          <p:nvPr/>
        </p:nvSpPr>
        <p:spPr>
          <a:xfrm>
            <a:off x="3217088" y="1621822"/>
            <a:ext cx="1186543" cy="430887"/>
          </a:xfrm>
          <a:prstGeom prst="rect">
            <a:avLst/>
          </a:prstGeom>
          <a:noFill/>
        </p:spPr>
        <p:txBody>
          <a:bodyPr wrap="none" rtlCol="0">
            <a:spAutoFit/>
          </a:bodyPr>
          <a:lstStyle/>
          <a:p>
            <a:r>
              <a:rPr lang="en-US" sz="1050" b="1" dirty="0">
                <a:solidFill>
                  <a:srgbClr val="990000"/>
                </a:solidFill>
                <a:latin typeface="Arial" panose="020B0604020202020204" pitchFamily="34" charset="0"/>
                <a:cs typeface="Arial" panose="020B0604020202020204" pitchFamily="34" charset="0"/>
              </a:rPr>
              <a:t>100x efficiency</a:t>
            </a:r>
          </a:p>
          <a:p>
            <a:r>
              <a:rPr lang="en-US" sz="1050" b="1" dirty="0">
                <a:solidFill>
                  <a:srgbClr val="990000"/>
                </a:solidFill>
                <a:latin typeface="Arial" panose="020B0604020202020204" pitchFamily="34" charset="0"/>
                <a:cs typeface="Arial" panose="020B0604020202020204" pitchFamily="34" charset="0"/>
              </a:rPr>
              <a:t>improvement</a:t>
            </a:r>
          </a:p>
        </p:txBody>
      </p:sp>
      <p:sp>
        <p:nvSpPr>
          <p:cNvPr id="73" name="Isosceles Triangle 72"/>
          <p:cNvSpPr/>
          <p:nvPr/>
        </p:nvSpPr>
        <p:spPr>
          <a:xfrm rot="16200000">
            <a:off x="2365159" y="3355574"/>
            <a:ext cx="960555" cy="245748"/>
          </a:xfrm>
          <a:prstGeom prst="triangle">
            <a:avLst/>
          </a:prstGeom>
          <a:solidFill>
            <a:srgbClr val="6093C8"/>
          </a:solidFill>
          <a:ln>
            <a:solidFill>
              <a:srgbClr val="6093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4" name="Rectangle 73"/>
          <p:cNvSpPr/>
          <p:nvPr/>
        </p:nvSpPr>
        <p:spPr>
          <a:xfrm>
            <a:off x="2931439" y="2478850"/>
            <a:ext cx="1540548" cy="507831"/>
          </a:xfrm>
          <a:prstGeom prst="rect">
            <a:avLst/>
          </a:prstGeom>
        </p:spPr>
        <p:txBody>
          <a:bodyPr wrap="square">
            <a:spAutoFit/>
          </a:bodyPr>
          <a:lstStyle/>
          <a:p>
            <a:r>
              <a:rPr lang="en-US" sz="900" b="1" dirty="0">
                <a:solidFill>
                  <a:srgbClr val="000000"/>
                </a:solidFill>
                <a:latin typeface="Arial" panose="020B0604020202020204" pitchFamily="34" charset="0"/>
                <a:cs typeface="Arial" panose="020B0604020202020204" pitchFamily="34" charset="0"/>
              </a:rPr>
              <a:t>Self-service</a:t>
            </a:r>
          </a:p>
          <a:p>
            <a:r>
              <a:rPr lang="en-US" sz="900" dirty="0">
                <a:solidFill>
                  <a:srgbClr val="990000"/>
                </a:solidFill>
                <a:latin typeface="Arial" panose="020B0604020202020204" pitchFamily="34" charset="0"/>
                <a:cs typeface="Arial" panose="020B0604020202020204" pitchFamily="34" charset="0"/>
              </a:rPr>
              <a:t>Service owners write their own remediation plugins</a:t>
            </a:r>
          </a:p>
        </p:txBody>
      </p:sp>
      <p:sp>
        <p:nvSpPr>
          <p:cNvPr id="75" name="Rectangle 74"/>
          <p:cNvSpPr/>
          <p:nvPr/>
        </p:nvSpPr>
        <p:spPr>
          <a:xfrm>
            <a:off x="5024178" y="2291714"/>
            <a:ext cx="3237507" cy="2046714"/>
          </a:xfrm>
          <a:prstGeom prst="rect">
            <a:avLst/>
          </a:prstGeom>
          <a:solidFill>
            <a:schemeClr val="bg1">
              <a:lumMod val="95000"/>
            </a:schemeClr>
          </a:solidFill>
          <a:ln w="9525">
            <a:solidFill>
              <a:schemeClr val="bg1">
                <a:lumMod val="50000"/>
              </a:schemeClr>
            </a:solidFill>
            <a:prstDash val="sysDot"/>
          </a:ln>
        </p:spPr>
        <p:txBody>
          <a:bodyPr wrap="square">
            <a:spAutoFit/>
          </a:bodyPr>
          <a:lstStyle/>
          <a:p>
            <a:pPr algn="ctr">
              <a:spcBef>
                <a:spcPts val="0"/>
              </a:spcBef>
              <a:spcAft>
                <a:spcPts val="600"/>
              </a:spcAft>
              <a:buClr>
                <a:srgbClr val="990000"/>
              </a:buClr>
            </a:pPr>
            <a:r>
              <a:rPr lang="en-US" sz="1000" i="1" dirty="0">
                <a:solidFill>
                  <a:srgbClr val="000000"/>
                </a:solidFill>
                <a:latin typeface="Arial" panose="020B0604020202020204" pitchFamily="34" charset="0"/>
                <a:cs typeface="Arial" panose="020B0604020202020204" pitchFamily="34" charset="0"/>
              </a:rPr>
              <a:t>Overall Procedure </a:t>
            </a:r>
            <a:endParaRPr lang="en-US" sz="1000" i="1" dirty="0">
              <a:solidFill>
                <a:srgbClr val="000000"/>
              </a:solidFill>
              <a:latin typeface="Arial" charset="0"/>
              <a:ea typeface="Arial" charset="0"/>
              <a:cs typeface="Arial" charset="0"/>
            </a:endParaRPr>
          </a:p>
          <a:p>
            <a:pPr marL="179388" lvl="2" indent="-179388">
              <a:spcAft>
                <a:spcPts val="0"/>
              </a:spcAft>
              <a:buClr>
                <a:srgbClr val="990000"/>
              </a:buClr>
              <a:buFont typeface="+mj-lt"/>
              <a:buAutoNum type="arabicPeriod"/>
            </a:pPr>
            <a:r>
              <a:rPr lang="en-US" sz="800" b="1" dirty="0" err="1">
                <a:solidFill>
                  <a:srgbClr val="000000"/>
                </a:solidFill>
                <a:latin typeface="Arial" panose="020B0604020202020204" pitchFamily="34" charset="0"/>
                <a:cs typeface="Arial" panose="020B0604020202020204" pitchFamily="34" charset="0"/>
              </a:rPr>
              <a:t>MachineChecker</a:t>
            </a:r>
            <a:r>
              <a:rPr lang="en-US" sz="800" dirty="0">
                <a:solidFill>
                  <a:srgbClr val="000000"/>
                </a:solidFill>
                <a:latin typeface="Arial" panose="020B0604020202020204" pitchFamily="34" charset="0"/>
                <a:cs typeface="Arial" panose="020B0604020202020204" pitchFamily="34" charset="0"/>
              </a:rPr>
              <a:t> [4]: runs checks periodically (ping, </a:t>
            </a:r>
            <a:r>
              <a:rPr lang="en-US" sz="800" dirty="0" err="1">
                <a:solidFill>
                  <a:srgbClr val="000000"/>
                </a:solidFill>
                <a:latin typeface="Arial" panose="020B0604020202020204" pitchFamily="34" charset="0"/>
                <a:cs typeface="Arial" panose="020B0604020202020204" pitchFamily="34" charset="0"/>
              </a:rPr>
              <a:t>ssh</a:t>
            </a:r>
            <a:r>
              <a:rPr lang="en-US" sz="800" dirty="0">
                <a:solidFill>
                  <a:srgbClr val="000000"/>
                </a:solidFill>
                <a:latin typeface="Arial" panose="020B0604020202020204" pitchFamily="34" charset="0"/>
                <a:cs typeface="Arial" panose="020B0604020202020204" pitchFamily="34" charset="0"/>
              </a:rPr>
              <a:t>, NIC speed, SMART checks)</a:t>
            </a:r>
          </a:p>
          <a:p>
            <a:pPr marL="179388" lvl="2" indent="-179388">
              <a:spcAft>
                <a:spcPts val="0"/>
              </a:spcAft>
              <a:buClr>
                <a:srgbClr val="990000"/>
              </a:buClr>
              <a:buFont typeface="+mj-lt"/>
              <a:buAutoNum type="arabicPeriod"/>
            </a:pPr>
            <a:r>
              <a:rPr lang="en-US" sz="800" b="1" dirty="0">
                <a:solidFill>
                  <a:srgbClr val="000000"/>
                </a:solidFill>
                <a:latin typeface="Arial" panose="020B0604020202020204" pitchFamily="34" charset="0"/>
                <a:cs typeface="Arial" panose="020B0604020202020204" pitchFamily="34" charset="0"/>
              </a:rPr>
              <a:t>FBAR</a:t>
            </a:r>
            <a:r>
              <a:rPr lang="en-US" sz="800" dirty="0">
                <a:solidFill>
                  <a:srgbClr val="000000"/>
                </a:solidFill>
                <a:latin typeface="Arial" panose="020B0604020202020204" pitchFamily="34" charset="0"/>
                <a:cs typeface="Arial" panose="020B0604020202020204" pitchFamily="34" charset="0"/>
              </a:rPr>
              <a:t>: Once a check fails, an alert is created with failure information</a:t>
            </a:r>
          </a:p>
          <a:p>
            <a:pPr marL="179388" lvl="2" indent="-179388">
              <a:spcAft>
                <a:spcPts val="0"/>
              </a:spcAft>
              <a:buClr>
                <a:srgbClr val="990000"/>
              </a:buClr>
              <a:buFont typeface="+mj-lt"/>
              <a:buAutoNum type="arabicPeriod"/>
            </a:pPr>
            <a:r>
              <a:rPr lang="en-US" sz="800" b="1" dirty="0">
                <a:solidFill>
                  <a:srgbClr val="000000"/>
                </a:solidFill>
                <a:latin typeface="Arial" panose="020B0604020202020204" pitchFamily="34" charset="0"/>
                <a:cs typeface="Arial" panose="020B0604020202020204" pitchFamily="34" charset="0"/>
              </a:rPr>
              <a:t>Service owners</a:t>
            </a:r>
            <a:r>
              <a:rPr lang="en-US" sz="800" dirty="0">
                <a:solidFill>
                  <a:srgbClr val="000000"/>
                </a:solidFill>
                <a:latin typeface="Arial" panose="020B0604020202020204" pitchFamily="34" charset="0"/>
                <a:cs typeface="Arial" panose="020B0604020202020204" pitchFamily="34" charset="0"/>
              </a:rPr>
              <a:t>: write customized remediation for symptoms and set proper rate limits for remediation to make sure there are always sufficient servers running to keep the service up</a:t>
            </a:r>
          </a:p>
          <a:p>
            <a:pPr marL="179388" lvl="2" indent="-179388">
              <a:spcAft>
                <a:spcPts val="0"/>
              </a:spcAft>
              <a:buClr>
                <a:srgbClr val="990000"/>
              </a:buClr>
              <a:buFont typeface="+mj-lt"/>
              <a:buAutoNum type="arabicPeriod"/>
            </a:pPr>
            <a:r>
              <a:rPr lang="en-US" sz="800" b="1" dirty="0">
                <a:solidFill>
                  <a:srgbClr val="000000"/>
                </a:solidFill>
                <a:latin typeface="Arial" panose="020B0604020202020204" pitchFamily="34" charset="0"/>
                <a:cs typeface="Arial" panose="020B0604020202020204" pitchFamily="34" charset="0"/>
              </a:rPr>
              <a:t>Cyborg</a:t>
            </a:r>
            <a:r>
              <a:rPr lang="en-US" sz="800" dirty="0">
                <a:solidFill>
                  <a:srgbClr val="000000"/>
                </a:solidFill>
                <a:latin typeface="Arial" panose="020B0604020202020204" pitchFamily="34" charset="0"/>
                <a:cs typeface="Arial" panose="020B0604020202020204" pitchFamily="34" charset="0"/>
              </a:rPr>
              <a:t>: When none of </a:t>
            </a:r>
            <a:r>
              <a:rPr lang="en-US" sz="800" dirty="0" err="1">
                <a:solidFill>
                  <a:srgbClr val="000000"/>
                </a:solidFill>
                <a:latin typeface="Arial" panose="020B0604020202020204" pitchFamily="34" charset="0"/>
                <a:cs typeface="Arial" panose="020B0604020202020204" pitchFamily="34" charset="0"/>
              </a:rPr>
              <a:t>remediations</a:t>
            </a:r>
            <a:r>
              <a:rPr lang="en-US" sz="800" dirty="0">
                <a:solidFill>
                  <a:srgbClr val="000000"/>
                </a:solidFill>
                <a:latin typeface="Arial" panose="020B0604020202020204" pitchFamily="34" charset="0"/>
                <a:cs typeface="Arial" panose="020B0604020202020204" pitchFamily="34" charset="0"/>
              </a:rPr>
              <a:t> can fix an issue, FBAR passes case to Cyborg [4] repair engine</a:t>
            </a:r>
          </a:p>
          <a:p>
            <a:pPr marL="179388" lvl="2" indent="-179388">
              <a:spcAft>
                <a:spcPts val="0"/>
              </a:spcAft>
              <a:buClr>
                <a:srgbClr val="990000"/>
              </a:buClr>
              <a:buFont typeface="+mj-lt"/>
              <a:buAutoNum type="arabicPeriod"/>
            </a:pPr>
            <a:r>
              <a:rPr lang="en-US" sz="800" b="1" dirty="0">
                <a:solidFill>
                  <a:srgbClr val="000000"/>
                </a:solidFill>
                <a:latin typeface="Arial" panose="020B0604020202020204" pitchFamily="34" charset="0"/>
                <a:cs typeface="Arial" panose="020B0604020202020204" pitchFamily="34" charset="0"/>
              </a:rPr>
              <a:t>Human involvement</a:t>
            </a:r>
            <a:r>
              <a:rPr lang="en-US" sz="800" dirty="0">
                <a:solidFill>
                  <a:srgbClr val="000000"/>
                </a:solidFill>
                <a:latin typeface="Arial" panose="020B0604020202020204" pitchFamily="34" charset="0"/>
                <a:cs typeface="Arial" panose="020B0604020202020204" pitchFamily="34" charset="0"/>
              </a:rPr>
              <a:t>. Cyborg executes low-level software fixes such as firmware updates. If fix fails: create repair ticket for a technician</a:t>
            </a:r>
          </a:p>
          <a:p>
            <a:pPr marL="179388" lvl="2" indent="-179388">
              <a:spcAft>
                <a:spcPts val="0"/>
              </a:spcAft>
              <a:buClr>
                <a:srgbClr val="990000"/>
              </a:buClr>
              <a:buFont typeface="+mj-lt"/>
              <a:buAutoNum type="arabicPeriod"/>
            </a:pPr>
            <a:r>
              <a:rPr lang="en-US" sz="800" b="1" dirty="0">
                <a:solidFill>
                  <a:srgbClr val="FF0000"/>
                </a:solidFill>
                <a:latin typeface="Arial" panose="020B0604020202020204" pitchFamily="34" charset="0"/>
                <a:cs typeface="Arial" panose="020B0604020202020204" pitchFamily="34" charset="0"/>
              </a:rPr>
              <a:t>Recommendation</a:t>
            </a:r>
            <a:r>
              <a:rPr lang="en-US" sz="800" dirty="0">
                <a:solidFill>
                  <a:srgbClr val="FF0000"/>
                </a:solidFill>
                <a:latin typeface="Arial" panose="020B0604020202020204" pitchFamily="34" charset="0"/>
                <a:cs typeface="Arial" panose="020B0604020202020204" pitchFamily="34" charset="0"/>
              </a:rPr>
              <a:t>. Use ML NLP </a:t>
            </a:r>
            <a:r>
              <a:rPr lang="en-US" sz="800" dirty="0" err="1">
                <a:solidFill>
                  <a:srgbClr val="FF0000"/>
                </a:solidFill>
                <a:latin typeface="Arial" panose="020B0604020202020204" pitchFamily="34" charset="0"/>
                <a:cs typeface="Arial" panose="020B0604020202020204" pitchFamily="34" charset="0"/>
              </a:rPr>
              <a:t>fastText</a:t>
            </a:r>
            <a:r>
              <a:rPr lang="en-US" sz="800" dirty="0">
                <a:solidFill>
                  <a:srgbClr val="FF0000"/>
                </a:solidFill>
                <a:latin typeface="Arial" panose="020B0604020202020204" pitchFamily="34" charset="0"/>
                <a:cs typeface="Arial" panose="020B0604020202020204" pitchFamily="34" charset="0"/>
              </a:rPr>
              <a:t> [3] to learn from repair ticket/logs and recommend repair actions</a:t>
            </a:r>
          </a:p>
        </p:txBody>
      </p:sp>
      <p:pic>
        <p:nvPicPr>
          <p:cNvPr id="76" name="Picture 75"/>
          <p:cNvPicPr>
            <a:picLocks noChangeAspect="1"/>
          </p:cNvPicPr>
          <p:nvPr/>
        </p:nvPicPr>
        <p:blipFill>
          <a:blip r:embed="rId5"/>
          <a:stretch>
            <a:fillRect/>
          </a:stretch>
        </p:blipFill>
        <p:spPr>
          <a:xfrm>
            <a:off x="4969175" y="1070200"/>
            <a:ext cx="3260424" cy="1020817"/>
          </a:xfrm>
          <a:prstGeom prst="rect">
            <a:avLst/>
          </a:prstGeom>
        </p:spPr>
      </p:pic>
      <p:sp>
        <p:nvSpPr>
          <p:cNvPr id="77" name="Rectangle 76"/>
          <p:cNvSpPr/>
          <p:nvPr/>
        </p:nvSpPr>
        <p:spPr>
          <a:xfrm>
            <a:off x="4748425" y="574398"/>
            <a:ext cx="2603598" cy="184666"/>
          </a:xfrm>
          <a:prstGeom prst="rect">
            <a:avLst/>
          </a:prstGeom>
        </p:spPr>
        <p:txBody>
          <a:bodyPr wrap="none">
            <a:spAutoFit/>
          </a:bodyPr>
          <a:lstStyle/>
          <a:p>
            <a:r>
              <a:rPr lang="en-US" sz="600" i="1" dirty="0">
                <a:solidFill>
                  <a:srgbClr val="000000"/>
                </a:solidFill>
                <a:latin typeface="Arial" panose="020B0604020202020204" pitchFamily="34" charset="0"/>
                <a:cs typeface="Arial" panose="020B0604020202020204" pitchFamily="34" charset="0"/>
              </a:rPr>
              <a:t>(Huawei Cloud has Cloud Auto Remediation (CAR) which is rule-base)</a:t>
            </a:r>
            <a:endParaRPr lang="en-US" sz="600" i="1" dirty="0">
              <a:solidFill>
                <a:srgbClr val="000000"/>
              </a:solidFill>
            </a:endParaRPr>
          </a:p>
        </p:txBody>
      </p:sp>
      <p:sp>
        <p:nvSpPr>
          <p:cNvPr id="80" name="Rectangle 79"/>
          <p:cNvSpPr/>
          <p:nvPr/>
        </p:nvSpPr>
        <p:spPr>
          <a:xfrm>
            <a:off x="6746291" y="3315237"/>
            <a:ext cx="1874866" cy="461665"/>
          </a:xfrm>
          <a:prstGeom prst="rect">
            <a:avLst/>
          </a:prstGeom>
          <a:solidFill>
            <a:srgbClr val="C00000"/>
          </a:solidFill>
        </p:spPr>
        <p:txBody>
          <a:bodyPr wrap="square">
            <a:spAutoFit/>
          </a:bodyPr>
          <a:lstStyle/>
          <a:p>
            <a:r>
              <a:rPr lang="en-US" sz="800" b="1" dirty="0">
                <a:solidFill>
                  <a:schemeClr val="bg1"/>
                </a:solidFill>
                <a:latin typeface="Arial" panose="020B0604020202020204" pitchFamily="34" charset="0"/>
                <a:cs typeface="Arial" panose="020B0604020202020204" pitchFamily="34" charset="0"/>
              </a:rPr>
              <a:t>FBAR uses a simple form of templating to identify states using log files</a:t>
            </a:r>
            <a:endParaRPr lang="en-US" sz="800" dirty="0">
              <a:solidFill>
                <a:schemeClr val="bg1"/>
              </a:solidFill>
              <a:latin typeface="Arial" panose="020B0604020202020204" pitchFamily="34" charset="0"/>
              <a:cs typeface="Arial" panose="020B0604020202020204" pitchFamily="34" charset="0"/>
            </a:endParaRPr>
          </a:p>
        </p:txBody>
      </p:sp>
      <p:cxnSp>
        <p:nvCxnSpPr>
          <p:cNvPr id="6" name="Curved Connector 5"/>
          <p:cNvCxnSpPr>
            <a:stCxn id="80" idx="3"/>
          </p:cNvCxnSpPr>
          <p:nvPr/>
        </p:nvCxnSpPr>
        <p:spPr>
          <a:xfrm flipH="1">
            <a:off x="7925571" y="3546070"/>
            <a:ext cx="695586" cy="629766"/>
          </a:xfrm>
          <a:prstGeom prst="curvedConnector3">
            <a:avLst>
              <a:gd name="adj1" fmla="val -32864"/>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820230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heme/theme1.xml><?xml version="1.0" encoding="utf-8"?>
<a:theme xmlns:a="http://schemas.openxmlformats.org/drawingml/2006/main" name="Cover Page Image Horizontal Logo">
  <a:themeElements>
    <a:clrScheme name="Huawei 2019">
      <a:dk1>
        <a:srgbClr val="231815"/>
      </a:dk1>
      <a:lt1>
        <a:srgbClr val="FFFFFF"/>
      </a:lt1>
      <a:dk2>
        <a:srgbClr val="C7000B"/>
      </a:dk2>
      <a:lt2>
        <a:srgbClr val="DDDDDD"/>
      </a:lt2>
      <a:accent1>
        <a:srgbClr val="C40054"/>
      </a:accent1>
      <a:accent2>
        <a:srgbClr val="7F0001"/>
      </a:accent2>
      <a:accent3>
        <a:srgbClr val="ED6D00"/>
      </a:accent3>
      <a:accent4>
        <a:srgbClr val="FCC800"/>
      </a:accent4>
      <a:accent5>
        <a:srgbClr val="61B230"/>
      </a:accent5>
      <a:accent6>
        <a:srgbClr val="30B5C5"/>
      </a:accent6>
      <a:hlink>
        <a:srgbClr val="D33941"/>
      </a:hlink>
      <a:folHlink>
        <a:srgbClr val="CB37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ts val="3440"/>
          </a:lnSpc>
          <a:defRPr kumimoji="1" sz="3200" dirty="0" err="1" smtClean="0">
            <a:solidFill>
              <a:srgbClr val="000000"/>
            </a:solidFill>
            <a:latin typeface="Arial" panose="020B0604020202020204" pitchFamily="34" charset="0"/>
            <a:ea typeface="Microsoft YaHei"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Huawe VIG 2019[[fn=Huawei Visual Identity 2019]].potx" id="{2DB40976-733D-4BD9-93E3-2B43E6EE1685}" vid="{CA96EB48-CF0B-4C51-93FF-68FFA7179F4D}"/>
    </a:ext>
  </a:extLst>
</a:theme>
</file>

<file path=ppt/theme/theme2.xml><?xml version="1.0" encoding="utf-8"?>
<a:theme xmlns:a="http://schemas.openxmlformats.org/drawingml/2006/main" name="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End page">
  <a:themeElements>
    <a:clrScheme name="Huawei 2019">
      <a:dk1>
        <a:srgbClr val="231815"/>
      </a:dk1>
      <a:lt1>
        <a:srgbClr val="FFFFFF"/>
      </a:lt1>
      <a:dk2>
        <a:srgbClr val="C7000B"/>
      </a:dk2>
      <a:lt2>
        <a:srgbClr val="DDDDDD"/>
      </a:lt2>
      <a:accent1>
        <a:srgbClr val="C40054"/>
      </a:accent1>
      <a:accent2>
        <a:srgbClr val="7F0001"/>
      </a:accent2>
      <a:accent3>
        <a:srgbClr val="ED6D00"/>
      </a:accent3>
      <a:accent4>
        <a:srgbClr val="FCC800"/>
      </a:accent4>
      <a:accent5>
        <a:srgbClr val="61B230"/>
      </a:accent5>
      <a:accent6>
        <a:srgbClr val="30B5C5"/>
      </a:accent6>
      <a:hlink>
        <a:srgbClr val="D33941"/>
      </a:hlink>
      <a:folHlink>
        <a:srgbClr val="CB37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4800" dirty="0" err="1" smtClean="0">
            <a:solidFill>
              <a:srgbClr val="000000"/>
            </a:solidFill>
            <a:latin typeface="Arial" panose="020B0604020202020204" pitchFamily="34" charset="0"/>
            <a:ea typeface="Microsoft YaHei"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Huawe VIG 2019[[fn=Huawei Visual Identity 2019]].potx" id="{2DB40976-733D-4BD9-93E3-2B43E6EE1685}" vid="{FCB460E6-13E2-4639-9B04-98D673358408}"/>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87038</TotalTime>
  <Words>3689</Words>
  <Application>Microsoft Office PowerPoint</Application>
  <PresentationFormat>On-screen Show (16:9)</PresentationFormat>
  <Paragraphs>466</Paragraphs>
  <Slides>16</Slides>
  <Notes>13</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16</vt:i4>
      </vt:variant>
    </vt:vector>
  </HeadingPairs>
  <TitlesOfParts>
    <vt:vector size="33" baseType="lpstr">
      <vt:lpstr>FrutigerNext LT Light</vt:lpstr>
      <vt:lpstr>FrutigerNext LT Medium</vt:lpstr>
      <vt:lpstr>FrutigerNext LT Regular</vt:lpstr>
      <vt:lpstr>Microsoft YaHei</vt:lpstr>
      <vt:lpstr>MS Mincho</vt:lpstr>
      <vt:lpstr>MS PGothic</vt:lpstr>
      <vt:lpstr>黑体</vt:lpstr>
      <vt:lpstr>宋体</vt:lpstr>
      <vt:lpstr>华文细黑</vt:lpstr>
      <vt:lpstr>Arial</vt:lpstr>
      <vt:lpstr>Calibri</vt:lpstr>
      <vt:lpstr>Cambria</vt:lpstr>
      <vt:lpstr>Consolas</vt:lpstr>
      <vt:lpstr>Wingdings</vt:lpstr>
      <vt:lpstr>Cover Page Image Horizontal Logo</vt:lpstr>
      <vt:lpstr>8_主题1</vt:lpstr>
      <vt:lpstr>End page</vt:lpstr>
      <vt:lpstr>Intelligent Log Analysis</vt:lpstr>
      <vt:lpstr>Intelligent Structured Log Analysis Description</vt:lpstr>
      <vt:lpstr>Log Analysis Problem Definition</vt:lpstr>
      <vt:lpstr>Log Analysis Applications</vt:lpstr>
      <vt:lpstr>Structured Logging Overview</vt:lpstr>
      <vt:lpstr>Structured Logging Implementation</vt:lpstr>
      <vt:lpstr>Log Parsing Problem Definition </vt:lpstr>
      <vt:lpstr>Log Parsing Problem Definition </vt:lpstr>
      <vt:lpstr>Related Work Facebook</vt:lpstr>
      <vt:lpstr>Related Work Facebook</vt:lpstr>
      <vt:lpstr>Related Work Facebook</vt:lpstr>
      <vt:lpstr>Related Work Commercial Solutions</vt:lpstr>
      <vt:lpstr>Structured Logging Use Cases and PoCs</vt:lpstr>
      <vt:lpstr>Use Case 3 Multidimensional Root-Cause Mining </vt:lpstr>
      <vt:lpstr>Practical Implementation </vt:lpstr>
      <vt:lpstr>References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Log Analysis</dc:title>
  <dc:subject/>
  <dc:creator>jorge.cardoso@huawei.com</dc:creator>
  <cp:keywords/>
  <dc:description/>
  <cp:lastModifiedBy>Jorge Cardoso (Intelligent CloudOps, Cloud BU)</cp:lastModifiedBy>
  <cp:revision>13321</cp:revision>
  <cp:lastPrinted>2019-07-22T07:17:12Z</cp:lastPrinted>
  <dcterms:created xsi:type="dcterms:W3CDTF">2010-09-30T06:00:50Z</dcterms:created>
  <dcterms:modified xsi:type="dcterms:W3CDTF">2024-07-05T10:04:48Z</dcterms:modified>
  <cp:category>Software Development</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(11)ZlCLfUlflytUj17RQQZRXLzkAyj8d4dd7sbN6B0uw/vbNTmRiv7gWvM+/ic1q2QjwtryS+8M_x000d_ j1t+aPl7Rb4R1wzxgc9ITxcZSq5/RGAJxBtqtFQ/rN9+ARIdPnIIbIJqS5y5i8OL0k5Tw1RU_x000d_ pWZkdAlum9Uzl21LbkuzPJmnEcPlrYIRzIwPKOZkAiDGD1EbOWtGVAGb2A4BajwCbuLFFDOR_x000d_ 8Yb1BpuRP4Op6w3GYQ</vt:lpwstr>
  </property>
  <property fmtid="{D5CDD505-2E9C-101B-9397-08002B2CF9AE}" pid="3" name="_ms_pID_7253431">
    <vt:lpwstr>pM1QnaCtXlGNFmM9U8KAAf8bfpQBam4468ZqafslFEhweqX4RTa3X6_x000d_ IyeZJUnzYMWivQ4u6kbrOISJZutjDoKgplR3nWlyoZ1TYx+B2xb7aktFVm1/GGkGMwZ48Wmd_x000d_ Z1YSZm6MQqxGfrbJmPw7UAulfdT8OBeO9ckeQAczvSr30AmLZYppMcBni1grYReDVcULUCzn_x000d_ cGsa79qNu6YV4yKJZT65HX9RhopqMl/zR5ni</vt:lpwstr>
  </property>
  <property fmtid="{D5CDD505-2E9C-101B-9397-08002B2CF9AE}" pid="4" name="_ms_pID_7253432">
    <vt:lpwstr>vM0FGB1vIkwY1vzq85Yf77dJ6UeMfO+mnl11_x000d_ vV2RWKr9YTzpapx6WnzBo0C0ZKAxHdwimb7XW25Fsh/Wkc6apq9tAS+4RGQp2zTgpw3cEN8l_x000d_ X5D8JoYcbaUalELpJv9nz2TKI46EFHwt+JL9+fu8ioA4Mf4RE5RXbCB/jJjqnlK/Aa0OZZws_x000d_ xNFYNx3z0W9IbfX+ZHEFvtXM70/qDjHZ5epYRUTPv+/wfKfH4AMHSa</vt:lpwstr>
  </property>
  <property fmtid="{D5CDD505-2E9C-101B-9397-08002B2CF9AE}" pid="5" name="_ms_pID_7253433">
    <vt:lpwstr>ACmLAZ5t7OeDbdmYq+_x000d_ uONIEktjYj/DN5cw+o5hTVuTkm48xd3ADBmwZeOl0JlhM6pamVybrfjHgRt1yJ6/nfFMgQSE_x000d_ QIhHvaq0hSTD73JkzpbDXMpiki3nfzc5k5A5WG8ZYPJ5W9lVfRZkEnYxoJz8TuPHGK8CCbYS_x000d_ Rg7AcTcaaO8DLtzkv0IfGK93NF1P9qCJJjxuy9G6i3DXobBNN8Pt2lBQqo+WiYe5SG3geTZ5</vt:lpwstr>
  </property>
  <property fmtid="{D5CDD505-2E9C-101B-9397-08002B2CF9AE}" pid="6" name="_ms_pID_725343_00">
    <vt:lpwstr>_ms_pID_725343</vt:lpwstr>
  </property>
  <property fmtid="{D5CDD505-2E9C-101B-9397-08002B2CF9AE}" pid="7" name="_ms_pID_7253431_00">
    <vt:lpwstr>_ms_pID_7253431</vt:lpwstr>
  </property>
  <property fmtid="{D5CDD505-2E9C-101B-9397-08002B2CF9AE}" pid="8" name="_ms_pID_7253432_00">
    <vt:lpwstr>_ms_pID_7253432</vt:lpwstr>
  </property>
  <property fmtid="{D5CDD505-2E9C-101B-9397-08002B2CF9AE}" pid="9" name="_ms_pID_7253433_00">
    <vt:lpwstr>_ms_pID_7253433</vt:lpwstr>
  </property>
  <property fmtid="{D5CDD505-2E9C-101B-9397-08002B2CF9AE}" pid="10" name="_ms_pID_7253434">
    <vt:lpwstr>_x000d_ I+Ww23kWkCIzYWLZMnH2tVFL+ohssTlAp8dXe4sATBzy7MhzATE/ncLh+5qnnFa75sdRsjnd_x000d_ 925Ac2KU5pgM65XtQibidDNlLjtwUAZkn4zbZU/9e9e6LwJv+FBJSUrcuQjWD5L2O+THcJxf_x000d_ cKVyTK6wo1GrepFFEiETKu50PVkPgPFozeDJZdKDAnCSEebvMTtv7Xv/8z/jai7VDaCT6oER_x000d_ H8K+rVXYq9W4LqCZ</vt:lpwstr>
  </property>
  <property fmtid="{D5CDD505-2E9C-101B-9397-08002B2CF9AE}" pid="11" name="_ms_pID_7253435">
    <vt:lpwstr>vIAuzwuhdrxRWCm5htmLTL+ybsvdOxYxiIf3pFx33kP7Jpej+yY3oZso_x000d_ +PvADbjEWGodIf0v3iynjp8FSNZSuOSXzehu7BQxTEzm+PVeYOB2/0If8Dhzlq3CyulSnnV6_x000d_ 9oP9uvTmL+buWYDL9jDsZyLic0SFK+r3oKR7VeTGY0zEY4Ked08VPxgu2dv2yD2w+6Gb/J3b_x000d_ w8IElbGiWcY71JKHvYDC619NuYsl0jsdPk</vt:lpwstr>
  </property>
  <property fmtid="{D5CDD505-2E9C-101B-9397-08002B2CF9AE}" pid="12" name="_ms_pID_7253436">
    <vt:lpwstr>36gzHzObx0TzOneuSPbYBdWrWOnmpO5NYZBflW_x000d_ i57wAX3gI2qjywTWJfAc/X/Hikcuyyq1Zly1KdS9h9DHDUO2tALICPQRvIXiveJocjLUDvH/_x000d_ sEQERODGSFp62V8goczD0v6AOYH97GAFJHQwc1tNuExPkSlZXjcAaB6FlrOO1nU0nIMz5k9D_x000d_ aPeM8N1CpKnrWBP5vS07HBBnjjUjF36WzoRJlXaTQJlEGwhUBf2H</vt:lpwstr>
  </property>
  <property fmtid="{D5CDD505-2E9C-101B-9397-08002B2CF9AE}" pid="13" name="_ms_pID_7253437">
    <vt:lpwstr>E+DGLUgoWcMFAXVnRilE_x000d_ 7PQvswSa2tudheBlJjBj3xqRaO0ZnWUq5sHliqA7NkSfRfyFt+2aj1ySktHZPRS601KeJWM9_x000d_ e4L3JqFWgqO9lIsNpRgUZ587jQROl4FqaUS3AqhsIt99V/r/PFdGpk1uEv7yAxfqCUMy69+4_x000d_ fZyUGRlpxr1XPsxnOty8qEpoPrhZZ6OWGE7oFT2Vp0QLxUmvU7eAFwDrCfdQKpgaI0z8mN</vt:lpwstr>
  </property>
  <property fmtid="{D5CDD505-2E9C-101B-9397-08002B2CF9AE}" pid="14" name="_ms_pID_7253438">
    <vt:lpwstr>em_x000d_ 2gqNcwhmgI631ck9M3j7Cz+0J4zGTqQKuugYE71p2R6GIfAXgwsaQPjGKvgqeIrf3xRj7j5k_x000d_ hEKhxZliNnPBXAtRqvQTFH/l//lkzSDD4oDILWXS0LfMBEE9SFM4rtURDoToxpXYIhVq/2D9_x000d_ sQsGCrr2mupBxKr2NmDOeuKxl/mE6+ImSusxE4KmIqcwUy6/KR/h+IO8ZM7aNdieSzaDsdSk_x000d_ aEs6JjmHSI9c5Q</vt:lpwstr>
  </property>
  <property fmtid="{D5CDD505-2E9C-101B-9397-08002B2CF9AE}" pid="15" name="_ms_pID_7253439">
    <vt:lpwstr>xLtk8l3RVWpLmtKoFezXnNRZXEaI3LnCtlCDBhqmDfdXzl87Uab30mkYMj_x000d_ nvB9to4R9RXNBB/MmPpSqJWzcJDXauW53rfPAVcJgTejzVPSSJw5QQ0h9bf9xo2jl/JSEu94_x000d_ 6833zToTOpEdN8e+AkdbTPugG0rb/Noaw+eIinNTcIlp3ukd8YR8x2ipJQDSYU0OLaYMRL1G_x000d_ oLmy7oRPnDFynq+wvQaUrlWZ0EdoCIYZ</vt:lpwstr>
  </property>
  <property fmtid="{D5CDD505-2E9C-101B-9397-08002B2CF9AE}" pid="16" name="_ms_pID_72534310">
    <vt:lpwstr>p3swbOLU66GqbMPo0Xpr8ma8tEv2cw6iwoC95835_x000d_ dwHmBlGXZ1Q/Jp1iVyCj2h+LviitnKaSrjU=</vt:lpwstr>
  </property>
  <property fmtid="{D5CDD505-2E9C-101B-9397-08002B2CF9AE}" pid="17" name="_new_ms_pID_72543">
    <vt:lpwstr>(3)E4OAR4OVhRN0QBStiWPQ7f7kOC5dKGtRHVTYh+kQfdrg9pzSJYPggYEGMZTtXyJVX0VIeLbd_x000d_
a/v4+dvw7Ub9uRb/7Yl5zSEZjJDBLVDOJ+UoOPY6dg74HFKss9I8KJA3svz7MGTTUKrYGg0p_x000d_
BXkGe00Qyc0Jmu+B5vIwZwyQxkzd3yxCiJmwxspnMRVXq4DgR9sjVDjKKNoBZikOftvFRuAt_x000d_
wgXxhH4hZxmmROBFQz</vt:lpwstr>
  </property>
  <property fmtid="{D5CDD505-2E9C-101B-9397-08002B2CF9AE}" pid="18" name="_new_ms_pID_725431">
    <vt:lpwstr>mf3TuLZIqRKg2HDidOm1RE1HflugQsIsIZU3vGeuLVQAJMyNmW5T0g_x000d_
/lg3zSRD5qqPUqotmk1saNR54PrWKdOxoiH/y6NziN0eOoPfXIAKZ+EpN6TW1PYWzRQc/+Le_x000d_
cjYzRP0e8m4eyk2zbg5Qo6b+8+E6V27MUXt9UBVm4rDCO4ycVX2KzBOF/TkHABdKi94aTgKL_x000d_
5hMSfsc9+BJ9OMZr8Me2ZwkdBBBRdO0bke4v</vt:lpwstr>
  </property>
  <property fmtid="{D5CDD505-2E9C-101B-9397-08002B2CF9AE}" pid="19" name="_new_ms_pID_725432">
    <vt:lpwstr>vbVsiN9KlC4Je59Il9T6neK6EM8lc77XD9D1_x000d_
pXzTdxaAWUtuJxr9gFHD1PyeQzcyjdrbSDCJkQ7jQyYlTorrXN0IT9Qc39p8SrABXHKiAXDX_x000d_
</vt:lpwstr>
  </property>
  <property fmtid="{D5CDD505-2E9C-101B-9397-08002B2CF9AE}" pid="20" name="_readonly">
    <vt:lpwstr/>
  </property>
  <property fmtid="{D5CDD505-2E9C-101B-9397-08002B2CF9AE}" pid="21" name="_change">
    <vt:lpwstr/>
  </property>
  <property fmtid="{D5CDD505-2E9C-101B-9397-08002B2CF9AE}" pid="22" name="_full-control">
    <vt:lpwstr/>
  </property>
  <property fmtid="{D5CDD505-2E9C-101B-9397-08002B2CF9AE}" pid="23" name="sflag">
    <vt:lpwstr>1531294089</vt:lpwstr>
  </property>
</Properties>
</file>